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5"/>
  </p:notesMasterIdLst>
  <p:sldIdLst>
    <p:sldId id="2147469998" r:id="rId5"/>
    <p:sldId id="2147469993" r:id="rId6"/>
    <p:sldId id="2147469968" r:id="rId7"/>
    <p:sldId id="2147469997" r:id="rId8"/>
    <p:sldId id="2147469996" r:id="rId9"/>
    <p:sldId id="2147469994" r:id="rId10"/>
    <p:sldId id="2147469999" r:id="rId11"/>
    <p:sldId id="2147469995" r:id="rId12"/>
    <p:sldId id="2147470000" r:id="rId13"/>
    <p:sldId id="2147469992" r:id="rId14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18DA938-81EA-CF5C-783C-255AFBA9E8B1}" name="Díaz Madero, Ana" initials="AD" userId="S::a.diaz.madero@accenture.com::81e3d516-de34-4d34-a341-3b8488f0c93d" providerId="AD"/>
  <p188:author id="{D4A5E4B3-B81E-928C-0E66-8AF154F74CB0}" name="Estables Rodriguez, Maria Nuria" initials="EN" userId="S::nuria.estables@digital.gob.es::d538d3b8-abb6-4d1d-9384-67d85a06a9b3" providerId="AD"/>
  <p188:author id="{770F48C5-0273-38D9-65CA-6A4720AC354E}" name="JUAN MIGUEL HURTADO MONTEJANO" initials="JM" userId="S::juan.hurtado@correo.gob.es::0b7efdb5-fae4-4769-a124-1e9951ff1d9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2E75B6"/>
    <a:srgbClr val="FFFFFF"/>
    <a:srgbClr val="46B058"/>
    <a:srgbClr val="C5FFD5"/>
    <a:srgbClr val="059259"/>
    <a:srgbClr val="5FFE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374" autoAdjust="0"/>
  </p:normalViewPr>
  <p:slideViewPr>
    <p:cSldViewPr snapToGrid="0">
      <p:cViewPr>
        <p:scale>
          <a:sx n="150" d="100"/>
          <a:sy n="150" d="100"/>
        </p:scale>
        <p:origin x="108" y="-6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DD6CD-2E69-449A-8216-69574EAD90EF}" type="datetimeFigureOut">
              <a:rPr lang="en-ES" smtClean="0"/>
              <a:t>06/24/2025</a:t>
            </a:fld>
            <a:endParaRPr lang="en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77560F-D470-4785-87CB-4E1BCFB7E3A7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843525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2ECDB-8FBE-407A-A88F-7A92BDC8C466}" type="slidenum">
              <a:rPr lang="en-ES" smtClean="0"/>
              <a:t>1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8421749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88C66-5D18-BC5C-6085-A5425BE23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23E092-641E-997A-AED2-E3DCB90FD0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34E5E6-09E5-D3AB-646E-C587DA03D2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56D441-ACEE-E8CE-5EAE-72E6EABD04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2ECDB-8FBE-407A-A88F-7A92BDC8C466}" type="slidenum">
              <a:rPr lang="en-ES" smtClean="0"/>
              <a:t>10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329315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2027C-5F16-791B-2997-2E1308217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6AD042-8EBE-5906-0B87-D7B3FE0E2C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A38A9B-F4D3-0B5F-6A73-6E7663EEFA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CA435-0DDC-4232-1C3F-5D23DD8E1E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25AD05-A513-45AD-9B07-BD78E6CBCA92}" type="slidenum">
              <a:rPr kumimoji="0" lang="en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2667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9A90F-8170-D54E-7A7D-F38EEDB8A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76EDBA-853C-B71E-0358-0DBF52F3EC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0AFD5D-C9FC-6414-7F5D-09564B39AC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0A7B1-1CCC-0C02-8246-3C12A1C393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25AD05-A513-45AD-9B07-BD78E6CBCA92}" type="slidenum">
              <a:rPr kumimoji="0" lang="en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0252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B44B7-0736-461A-CFC5-6F2E82C6B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FDC95C-DD23-E363-F11E-6628CB587F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E881B1-8A0D-2B42-29D4-9A15B46CB1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8A9FF4-5DB2-D05C-998F-4EB6BF0B1D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25AD05-A513-45AD-9B07-BD78E6CBCA92}" type="slidenum">
              <a:rPr kumimoji="0" lang="en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5916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FF948-9DB7-A753-C627-68E0E813C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891B12-045D-C4FF-E5F0-03F1869230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24AC2D-C89A-26E4-8C4B-E8A56C66D2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F4DC0-FFEF-1A68-2132-93A1FA9D6F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25AD05-A513-45AD-9B07-BD78E6CBCA92}" type="slidenum">
              <a:rPr kumimoji="0" lang="en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9693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1B3D2-5DCE-0886-73EC-0A8768AB6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748267-A28B-8CAC-925C-8ECB151E27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9132E0-A6E0-0AFD-587A-A828CCF184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796E8-77E0-6A9D-0447-9A191BCFC4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25AD05-A513-45AD-9B07-BD78E6CBCA92}" type="slidenum">
              <a:rPr kumimoji="0" lang="en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4748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6D665-FB6E-5197-7327-F4578E42F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4F35A-C38E-E763-247D-1C4AD86310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EA7ADA-C1B5-8D3B-2EF2-4C520A81A2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D39643-54AE-A5CB-19BE-6330C13C80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25AD05-A513-45AD-9B07-BD78E6CBCA92}" type="slidenum">
              <a:rPr kumimoji="0" lang="en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8445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3BBC0-B987-1F72-B877-0061C19D8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993170-C50E-A87C-D8A1-2CA0FDBCCC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DDC164-AAD9-86F4-7297-F1AB70155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5CC65-1B45-A7A2-0284-15AEDF5A9C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25AD05-A513-45AD-9B07-BD78E6CBCA92}" type="slidenum">
              <a:rPr kumimoji="0" lang="en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8175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26DBF-DFD2-AA77-0DBE-9ACAF31E4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DE47F1-72AE-6AB5-1822-117EDFCF4F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543D69-49FD-6355-5949-BFD8788089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18F5A-5E6F-7D6D-6127-84F2AA164B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25AD05-A513-45AD-9B07-BD78E6CBCA92}" type="slidenum">
              <a:rPr kumimoji="0" lang="en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2899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1DC6C377-415A-CC49-BD3A-4175C5AE0561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89313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1DC6C377-415A-CC49-BD3A-4175C5AE0561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8347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1DC6C377-415A-CC49-BD3A-4175C5AE0561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58312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1DC6C377-415A-CC49-BD3A-4175C5AE0561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2411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s-ES_tradnl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1DC6C377-415A-CC49-BD3A-4175C5AE0561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6275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1DC6C377-415A-CC49-BD3A-4175C5AE0561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58770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1DC6C377-415A-CC49-BD3A-4175C5AE0561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1066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1DC6C377-415A-CC49-BD3A-4175C5AE0561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0049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1DC6C377-415A-CC49-BD3A-4175C5AE0561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70963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1DC6C377-415A-CC49-BD3A-4175C5AE0561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70814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_tradnl"/>
              <a:t>Arrastre la imagen al marcador de posición o haga clic en el icono para agregarla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1DC6C377-415A-CC49-BD3A-4175C5AE0561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08179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CE553A7-3BE6-5847-9BA0-AB24CDC01EC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6100574"/>
            <a:ext cx="12192000" cy="74127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1A0716E-6897-4B46-8228-97D73D6C699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" y="1"/>
            <a:ext cx="12208108" cy="76587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E39CF8A-FCDD-7F42-BC5F-204EF8E49F20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5247" y="255833"/>
            <a:ext cx="2255780" cy="277567"/>
          </a:xfrm>
          <a:prstGeom prst="rect">
            <a:avLst/>
          </a:prstGeom>
        </p:spPr>
      </p:pic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7FF0AE96-7260-9149-B3B8-5321760284C3}"/>
              </a:ext>
            </a:extLst>
          </p:cNvPr>
          <p:cNvCxnSpPr>
            <a:cxnSpLocks/>
          </p:cNvCxnSpPr>
          <p:nvPr/>
        </p:nvCxnSpPr>
        <p:spPr>
          <a:xfrm>
            <a:off x="0" y="6100573"/>
            <a:ext cx="12192000" cy="0"/>
          </a:xfrm>
          <a:prstGeom prst="line">
            <a:avLst/>
          </a:prstGeom>
          <a:ln>
            <a:solidFill>
              <a:srgbClr val="B2B2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9CA1C90-E80D-1546-AA2C-047C1FBA62FB}"/>
              </a:ext>
            </a:extLst>
          </p:cNvPr>
          <p:cNvSpPr txBox="1"/>
          <p:nvPr userDrawn="1"/>
        </p:nvSpPr>
        <p:spPr>
          <a:xfrm>
            <a:off x="11598446" y="246141"/>
            <a:ext cx="346569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02F3944-8F15-B840-AEF4-3E681514F6BE}" type="slidenum">
              <a:rPr lang="es-ES" sz="1067" smtClean="0">
                <a:solidFill>
                  <a:schemeClr val="bg1"/>
                </a:solidFill>
                <a:latin typeface="DIN Pro" panose="020B0504020101020102" pitchFamily="34" charset="0"/>
                <a:cs typeface="DIN Pro" panose="020B0504020101020102" pitchFamily="34" charset="0"/>
              </a:rPr>
              <a:pPr algn="ctr"/>
              <a:t>‹Nº›</a:t>
            </a:fld>
            <a:endParaRPr lang="es-ES" sz="1067">
              <a:solidFill>
                <a:schemeClr val="bg1"/>
              </a:solidFill>
              <a:latin typeface="DIN Pro" panose="020B0504020101020102" pitchFamily="34" charset="0"/>
              <a:cs typeface="DIN Pro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975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em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3.emf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3" Type="http://schemas.openxmlformats.org/officeDocument/2006/relationships/image" Target="../media/image2.emf"/><Relationship Id="rId7" Type="http://schemas.openxmlformats.org/officeDocument/2006/relationships/image" Target="../media/image16.png"/><Relationship Id="rId12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3.emf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emf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emf"/><Relationship Id="rId12" Type="http://schemas.openxmlformats.org/officeDocument/2006/relationships/image" Target="../media/image3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emf"/><Relationship Id="rId11" Type="http://schemas.openxmlformats.org/officeDocument/2006/relationships/image" Target="../media/image30.png"/><Relationship Id="rId5" Type="http://schemas.openxmlformats.org/officeDocument/2006/relationships/image" Target="../media/image26.png"/><Relationship Id="rId10" Type="http://schemas.openxmlformats.org/officeDocument/2006/relationships/image" Target="../media/image29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2.emf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image" Target="../media/image39.png"/><Relationship Id="rId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openxmlformats.org/officeDocument/2006/relationships/image" Target="../media/image3.emf"/><Relationship Id="rId9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emf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openxmlformats.org/officeDocument/2006/relationships/image" Target="../media/image3.emf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.emf"/><Relationship Id="rId7" Type="http://schemas.openxmlformats.org/officeDocument/2006/relationships/image" Target="../media/image51.png"/><Relationship Id="rId12" Type="http://schemas.microsoft.com/office/2007/relationships/hdphoto" Target="../media/hdphoto3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gif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0" Type="http://schemas.microsoft.com/office/2007/relationships/hdphoto" Target="../media/hdphoto2.wdp"/><Relationship Id="rId4" Type="http://schemas.openxmlformats.org/officeDocument/2006/relationships/image" Target="../media/image3.emf"/><Relationship Id="rId9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DF744FBE-8287-15E7-E6B9-768A9C775363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AAF9D19-4B6B-5D41-BD8C-6FC304DEAF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842" r="14095"/>
          <a:stretch/>
        </p:blipFill>
        <p:spPr>
          <a:xfrm>
            <a:off x="5291035" y="736337"/>
            <a:ext cx="6900965" cy="49075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35BAC73-817C-AD47-BD05-860432069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67AE9228-E036-D144-B4A5-DAD7D7122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4805" y="6323674"/>
            <a:ext cx="24628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defTabSz="914377"/>
            <a:endParaRPr lang="es-ES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A85888F9-93C8-4D42-AA13-119431B84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914399"/>
            <a:ext cx="1003399" cy="988423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051B77EC-D867-454F-8DD1-2479A5BAD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7644" y="1207204"/>
            <a:ext cx="3386667" cy="42333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26F94BC-EE7F-D64E-B6BE-84B5453821E5}"/>
              </a:ext>
            </a:extLst>
          </p:cNvPr>
          <p:cNvSpPr txBox="1"/>
          <p:nvPr/>
        </p:nvSpPr>
        <p:spPr>
          <a:xfrm>
            <a:off x="1259728" y="5024951"/>
            <a:ext cx="4082105" cy="6669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377"/>
            <a:r>
              <a:rPr lang="es-ES" sz="1850" spc="400" dirty="0">
                <a:solidFill>
                  <a:prstClr val="white"/>
                </a:solidFill>
                <a:latin typeface="+mj-lt"/>
                <a:cs typeface="DIN Pro" panose="020B0504020101020102" pitchFamily="34" charset="0"/>
              </a:rPr>
              <a:t> </a:t>
            </a:r>
          </a:p>
          <a:p>
            <a:pPr defTabSz="914377"/>
            <a:r>
              <a:rPr lang="es-ES" sz="1850" spc="400" dirty="0">
                <a:solidFill>
                  <a:prstClr val="white"/>
                </a:solidFill>
                <a:latin typeface="+mj-lt"/>
                <a:cs typeface="DIN Pro" panose="020B0504020101020102" pitchFamily="34" charset="0"/>
              </a:rPr>
              <a:t>25 junio 2025</a:t>
            </a:r>
          </a:p>
        </p:txBody>
      </p:sp>
      <p:sp>
        <p:nvSpPr>
          <p:cNvPr id="3" name="Marcador de número de diapositiva 5">
            <a:extLst>
              <a:ext uri="{FF2B5EF4-FFF2-40B4-BE49-F238E27FC236}">
                <a16:creationId xmlns:a16="http://schemas.microsoft.com/office/drawing/2014/main" id="{6CCFF0F7-4A1B-66BC-1EB7-739DAAF039DD}"/>
              </a:ext>
            </a:extLst>
          </p:cNvPr>
          <p:cNvSpPr txBox="1">
            <a:spLocks/>
          </p:cNvSpPr>
          <p:nvPr/>
        </p:nvSpPr>
        <p:spPr>
          <a:xfrm>
            <a:off x="11684000" y="6327465"/>
            <a:ext cx="508000" cy="353435"/>
          </a:xfrm>
          <a:prstGeom prst="rect">
            <a:avLst/>
          </a:prstGeom>
        </p:spPr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fld id="{1DC6C377-415A-CC49-BD3A-4175C5AE0561}" type="slidenum">
              <a:rPr lang="es-ES_tradnl" smtClean="0">
                <a:solidFill>
                  <a:prstClr val="black"/>
                </a:solidFill>
                <a:latin typeface="Calibri" panose="020F0502020204030204"/>
              </a:rPr>
              <a:pPr defTabSz="914377"/>
              <a:t>1</a:t>
            </a:fld>
            <a:endParaRPr lang="es-ES_tradnl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B1E7889-2FA0-D206-CC5A-8EA819B6C3FA}"/>
              </a:ext>
            </a:extLst>
          </p:cNvPr>
          <p:cNvSpPr txBox="1"/>
          <p:nvPr/>
        </p:nvSpPr>
        <p:spPr>
          <a:xfrm>
            <a:off x="4054947" y="5024950"/>
            <a:ext cx="4082105" cy="6669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377"/>
            <a:r>
              <a:rPr lang="es-ES" sz="1850" spc="400" dirty="0">
                <a:solidFill>
                  <a:prstClr val="white"/>
                </a:solidFill>
                <a:latin typeface="+mj-lt"/>
                <a:cs typeface="DIN Pro" panose="020B0504020101020102" pitchFamily="34" charset="0"/>
              </a:rPr>
              <a:t> </a:t>
            </a:r>
          </a:p>
          <a:p>
            <a:pPr defTabSz="914377"/>
            <a:r>
              <a:rPr lang="es-ES" sz="1850" spc="400" dirty="0">
                <a:solidFill>
                  <a:prstClr val="white"/>
                </a:solidFill>
                <a:latin typeface="+mj-lt"/>
                <a:cs typeface="DIN Pro" panose="020B0504020101020102" pitchFamily="34" charset="0"/>
              </a:rPr>
              <a:t>Equipo </a:t>
            </a:r>
            <a:r>
              <a:rPr lang="es-ES" sz="1850" i="1" spc="400" dirty="0">
                <a:solidFill>
                  <a:prstClr val="white"/>
                </a:solidFill>
                <a:latin typeface="+mj-lt"/>
                <a:cs typeface="DIN Pro" panose="020B0504020101020102" pitchFamily="34" charset="0"/>
              </a:rPr>
              <a:t>Mamba</a:t>
            </a:r>
          </a:p>
        </p:txBody>
      </p:sp>
      <p:sp>
        <p:nvSpPr>
          <p:cNvPr id="5" name="Google Shape;94;p1">
            <a:extLst>
              <a:ext uri="{FF2B5EF4-FFF2-40B4-BE49-F238E27FC236}">
                <a16:creationId xmlns:a16="http://schemas.microsoft.com/office/drawing/2014/main" id="{4DB4F91A-BE66-BC3C-66A3-465C578E356C}"/>
              </a:ext>
            </a:extLst>
          </p:cNvPr>
          <p:cNvSpPr txBox="1"/>
          <p:nvPr/>
        </p:nvSpPr>
        <p:spPr>
          <a:xfrm>
            <a:off x="1259728" y="2085078"/>
            <a:ext cx="6240300" cy="2820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733" b="1" dirty="0" err="1">
                <a:solidFill>
                  <a:srgbClr val="FFFFFF"/>
                </a:solidFill>
              </a:rPr>
              <a:t>BioSenda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733" dirty="0">
                <a:solidFill>
                  <a:srgbClr val="FFFFFF"/>
                </a:solidFill>
              </a:rPr>
              <a:t>Itinerarios turísticos sostenibles</a:t>
            </a:r>
            <a:endParaRPr sz="3733" dirty="0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 dirty="0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Hackathon </a:t>
            </a:r>
            <a:r>
              <a:rPr lang="es-ES" sz="2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GenAI</a:t>
            </a:r>
            <a:r>
              <a:rPr lang="es-ES" sz="2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2025</a:t>
            </a:r>
            <a:endParaRPr sz="2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7685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66FAD-0D37-FC73-BF42-EF21BAD0F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4F030CE-2E44-4ED5-FFE1-F1BD24E6DBFF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2C7F5DFB-19D6-5ECC-409A-F2E83454E9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842" r="14095"/>
          <a:stretch/>
        </p:blipFill>
        <p:spPr>
          <a:xfrm>
            <a:off x="5291035" y="736337"/>
            <a:ext cx="6900965" cy="49075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C45F539-10DA-D6DC-547F-4DE993974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50DE18DF-040F-4A32-25E9-46F00945E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4805" y="6323674"/>
            <a:ext cx="24628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defTabSz="914377"/>
            <a:endParaRPr lang="es-ES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83EAD73-3E9E-72E1-B17A-DF9E0A622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914399"/>
            <a:ext cx="1003399" cy="988423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206DCEA-E8C4-4FC7-EEE1-CDE1A1AFDE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7644" y="1207204"/>
            <a:ext cx="3386667" cy="42333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0217836-5C3A-EE82-1321-1830CD35A50A}"/>
              </a:ext>
            </a:extLst>
          </p:cNvPr>
          <p:cNvSpPr txBox="1"/>
          <p:nvPr/>
        </p:nvSpPr>
        <p:spPr>
          <a:xfrm>
            <a:off x="1253062" y="1744264"/>
            <a:ext cx="5341701" cy="2472343"/>
          </a:xfrm>
          <a:prstGeom prst="rect">
            <a:avLst/>
          </a:prstGeom>
          <a:noFill/>
        </p:spPr>
        <p:txBody>
          <a:bodyPr vert="horz" wrap="square" rtlCol="0" anchor="t">
            <a:spAutoFit/>
          </a:bodyPr>
          <a:lstStyle/>
          <a:p>
            <a:pPr defTabSz="914377"/>
            <a:r>
              <a:rPr lang="es-ES" sz="3733" spc="400" dirty="0">
                <a:solidFill>
                  <a:prstClr val="white"/>
                </a:solidFill>
                <a:latin typeface="DIN Pro" panose="020B0504020101020102" pitchFamily="34" charset="0"/>
                <a:cs typeface="DIN Pro" panose="020B0504020101020102" pitchFamily="34" charset="0"/>
              </a:rPr>
              <a:t>KICK OFF – RETO 3</a:t>
            </a:r>
          </a:p>
          <a:p>
            <a:pPr defTabSz="914377"/>
            <a:br>
              <a:rPr lang="es-ES" sz="3733" spc="400" dirty="0">
                <a:solidFill>
                  <a:prstClr val="white"/>
                </a:solidFill>
                <a:latin typeface="DIN Pro" panose="020B0504020101020102" pitchFamily="34" charset="0"/>
                <a:cs typeface="DIN Pro" panose="020B0504020101020102" pitchFamily="34" charset="0"/>
              </a:rPr>
            </a:br>
            <a:r>
              <a:rPr lang="en-US" sz="3733" spc="400" dirty="0">
                <a:solidFill>
                  <a:prstClr val="white"/>
                </a:solidFill>
                <a:latin typeface="DIN Pro" panose="020B0504020101020102" pitchFamily="34" charset="0"/>
              </a:rPr>
              <a:t>Hackathon GenAI 2025</a:t>
            </a:r>
            <a:endParaRPr lang="es-ES" sz="3733" spc="400" dirty="0">
              <a:solidFill>
                <a:prstClr val="white"/>
              </a:solidFill>
              <a:latin typeface="DIN Pro" panose="020B0504020101020102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F5828C3-1794-414B-EC75-34DBEE420193}"/>
              </a:ext>
            </a:extLst>
          </p:cNvPr>
          <p:cNvSpPr txBox="1"/>
          <p:nvPr/>
        </p:nvSpPr>
        <p:spPr>
          <a:xfrm>
            <a:off x="1253062" y="4949821"/>
            <a:ext cx="4082105" cy="6669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377"/>
            <a:r>
              <a:rPr lang="es-ES" sz="1850" spc="400" dirty="0">
                <a:solidFill>
                  <a:prstClr val="white"/>
                </a:solidFill>
                <a:latin typeface="DIN Pro"/>
                <a:cs typeface="DIN Pro" panose="020B0504020101020102" pitchFamily="34" charset="0"/>
              </a:rPr>
              <a:t> </a:t>
            </a:r>
          </a:p>
          <a:p>
            <a:pPr defTabSz="914377"/>
            <a:r>
              <a:rPr lang="es-ES" sz="1850" spc="400" dirty="0">
                <a:solidFill>
                  <a:prstClr val="white"/>
                </a:solidFill>
                <a:latin typeface="DIN Pro"/>
                <a:cs typeface="DIN Pro" panose="020B0504020101020102" pitchFamily="34" charset="0"/>
              </a:rPr>
              <a:t>25 junio 2025</a:t>
            </a:r>
            <a:endParaRPr lang="es-ES" sz="1850" spc="400" dirty="0">
              <a:solidFill>
                <a:prstClr val="white"/>
              </a:solidFill>
              <a:latin typeface="DIN Pro" panose="020B0504020101020102" pitchFamily="34" charset="0"/>
              <a:cs typeface="DIN Pro" panose="020B0504020101020102" pitchFamily="34" charset="0"/>
            </a:endParaRPr>
          </a:p>
        </p:txBody>
      </p:sp>
      <p:sp>
        <p:nvSpPr>
          <p:cNvPr id="3" name="Marcador de número de diapositiva 5">
            <a:extLst>
              <a:ext uri="{FF2B5EF4-FFF2-40B4-BE49-F238E27FC236}">
                <a16:creationId xmlns:a16="http://schemas.microsoft.com/office/drawing/2014/main" id="{E343FB87-A781-7174-3B6E-AB5F8520FE48}"/>
              </a:ext>
            </a:extLst>
          </p:cNvPr>
          <p:cNvSpPr txBox="1">
            <a:spLocks/>
          </p:cNvSpPr>
          <p:nvPr/>
        </p:nvSpPr>
        <p:spPr>
          <a:xfrm>
            <a:off x="11684000" y="6327465"/>
            <a:ext cx="508000" cy="353435"/>
          </a:xfrm>
          <a:prstGeom prst="rect">
            <a:avLst/>
          </a:prstGeom>
        </p:spPr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fld id="{1DC6C377-415A-CC49-BD3A-4175C5AE0561}" type="slidenum">
              <a:rPr lang="es-ES_tradnl" smtClean="0">
                <a:solidFill>
                  <a:prstClr val="black"/>
                </a:solidFill>
                <a:latin typeface="Calibri" panose="020F0502020204030204"/>
              </a:rPr>
              <a:pPr defTabSz="914377"/>
              <a:t>10</a:t>
            </a:fld>
            <a:endParaRPr lang="es-ES_tradnl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38699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E0CDB-910A-FC58-2464-B1BAA9210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76FB634E-AA28-12DB-3E10-51680300306C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3DB7C158-36D3-7185-DA2F-8ACA7DEC7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0"/>
            <a:ext cx="12192001" cy="884768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DF028946-1C3A-13B8-8F43-7D7EA1256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6249" y="344076"/>
            <a:ext cx="1872153" cy="230363"/>
          </a:xfrm>
          <a:prstGeom prst="rect">
            <a:avLst/>
          </a:prstGeom>
        </p:spPr>
      </p:pic>
      <p:sp>
        <p:nvSpPr>
          <p:cNvPr id="2" name="Marcador de número de diapositiva 5">
            <a:extLst>
              <a:ext uri="{FF2B5EF4-FFF2-40B4-BE49-F238E27FC236}">
                <a16:creationId xmlns:a16="http://schemas.microsoft.com/office/drawing/2014/main" id="{7BE8F54C-1CBC-0476-E53F-FCAAFC1A8340}"/>
              </a:ext>
            </a:extLst>
          </p:cNvPr>
          <p:cNvSpPr txBox="1">
            <a:spLocks/>
          </p:cNvSpPr>
          <p:nvPr/>
        </p:nvSpPr>
        <p:spPr>
          <a:xfrm>
            <a:off x="11684000" y="6327465"/>
            <a:ext cx="266700" cy="352736"/>
          </a:xfrm>
          <a:prstGeom prst="rect">
            <a:avLst/>
          </a:prstGeom>
        </p:spPr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fld id="{1DC6C377-415A-CC49-BD3A-4175C5AE0561}" type="slidenum">
              <a:rPr lang="es-ES_tradnl" smtClean="0">
                <a:solidFill>
                  <a:prstClr val="black"/>
                </a:solidFill>
                <a:latin typeface="Calibri" panose="020F0502020204030204"/>
              </a:rPr>
              <a:pPr defTabSz="914377"/>
              <a:t>2</a:t>
            </a:fld>
            <a:endParaRPr lang="es-ES_tradnl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CuadroTexto 8">
            <a:extLst>
              <a:ext uri="{FF2B5EF4-FFF2-40B4-BE49-F238E27FC236}">
                <a16:creationId xmlns:a16="http://schemas.microsoft.com/office/drawing/2014/main" id="{BD669C92-9058-7A7C-775F-EE29C1980CF5}"/>
              </a:ext>
            </a:extLst>
          </p:cNvPr>
          <p:cNvSpPr txBox="1"/>
          <p:nvPr/>
        </p:nvSpPr>
        <p:spPr>
          <a:xfrm>
            <a:off x="424868" y="197916"/>
            <a:ext cx="6406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Pro" panose="020B0504020101020102" pitchFamily="34" charset="0"/>
                <a:ea typeface="+mn-ea"/>
                <a:cs typeface="DIN Pro" panose="020B0504020101020102" pitchFamily="34" charset="0"/>
              </a:rPr>
              <a:t>EQUIPO Y PROPUESTA DE VALOR DE LA SOLUCIÓN</a:t>
            </a:r>
          </a:p>
        </p:txBody>
      </p:sp>
      <p:sp>
        <p:nvSpPr>
          <p:cNvPr id="37" name="Google Shape;125;p2">
            <a:extLst>
              <a:ext uri="{FF2B5EF4-FFF2-40B4-BE49-F238E27FC236}">
                <a16:creationId xmlns:a16="http://schemas.microsoft.com/office/drawing/2014/main" id="{B26A9AA7-BF56-E496-B9F9-C5F37E81F034}"/>
              </a:ext>
            </a:extLst>
          </p:cNvPr>
          <p:cNvSpPr/>
          <p:nvPr/>
        </p:nvSpPr>
        <p:spPr>
          <a:xfrm>
            <a:off x="9765329" y="2904166"/>
            <a:ext cx="1842600" cy="1821900"/>
          </a:xfrm>
          <a:prstGeom prst="ellipse">
            <a:avLst/>
          </a:prstGeom>
          <a:solidFill>
            <a:srgbClr val="F2F2F2"/>
          </a:solidFill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106;p2">
            <a:extLst>
              <a:ext uri="{FF2B5EF4-FFF2-40B4-BE49-F238E27FC236}">
                <a16:creationId xmlns:a16="http://schemas.microsoft.com/office/drawing/2014/main" id="{0F7E28C3-465F-2E36-6EF1-A7F500F4F4EC}"/>
              </a:ext>
            </a:extLst>
          </p:cNvPr>
          <p:cNvSpPr/>
          <p:nvPr/>
        </p:nvSpPr>
        <p:spPr>
          <a:xfrm>
            <a:off x="2904250" y="2895588"/>
            <a:ext cx="1842600" cy="1821900"/>
          </a:xfrm>
          <a:prstGeom prst="ellipse">
            <a:avLst/>
          </a:prstGeom>
          <a:solidFill>
            <a:srgbClr val="F2F2F2"/>
          </a:solidFill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107;p2">
            <a:extLst>
              <a:ext uri="{FF2B5EF4-FFF2-40B4-BE49-F238E27FC236}">
                <a16:creationId xmlns:a16="http://schemas.microsoft.com/office/drawing/2014/main" id="{425EA9CF-4325-1531-3205-7950CD00B5A6}"/>
              </a:ext>
            </a:extLst>
          </p:cNvPr>
          <p:cNvSpPr/>
          <p:nvPr/>
        </p:nvSpPr>
        <p:spPr>
          <a:xfrm>
            <a:off x="7479748" y="2892322"/>
            <a:ext cx="1842600" cy="1821900"/>
          </a:xfrm>
          <a:prstGeom prst="ellipse">
            <a:avLst/>
          </a:prstGeom>
          <a:solidFill>
            <a:srgbClr val="F2F2F2"/>
          </a:solidFill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108;p2">
            <a:extLst>
              <a:ext uri="{FF2B5EF4-FFF2-40B4-BE49-F238E27FC236}">
                <a16:creationId xmlns:a16="http://schemas.microsoft.com/office/drawing/2014/main" id="{57821690-01D5-7E5F-442F-CF81FB83CD1E}"/>
              </a:ext>
            </a:extLst>
          </p:cNvPr>
          <p:cNvSpPr txBox="1"/>
          <p:nvPr/>
        </p:nvSpPr>
        <p:spPr>
          <a:xfrm>
            <a:off x="4006075" y="1159738"/>
            <a:ext cx="493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Itinerarios turísticos sostenibles</a:t>
            </a: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1" name="Google Shape;109;p2">
            <a:extLst>
              <a:ext uri="{FF2B5EF4-FFF2-40B4-BE49-F238E27FC236}">
                <a16:creationId xmlns:a16="http://schemas.microsoft.com/office/drawing/2014/main" id="{C0637993-7242-C3AF-9BEC-73426012C1CD}"/>
              </a:ext>
            </a:extLst>
          </p:cNvPr>
          <p:cNvSpPr txBox="1"/>
          <p:nvPr/>
        </p:nvSpPr>
        <p:spPr>
          <a:xfrm>
            <a:off x="1211550" y="1960727"/>
            <a:ext cx="9768900" cy="500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83333"/>
              </a:lnSpc>
              <a:buClr>
                <a:srgbClr val="000000"/>
              </a:buClr>
              <a:buSzPts val="1800"/>
              <a:buFont typeface="Calibri"/>
              <a:buNone/>
            </a:pPr>
            <a:r>
              <a:rPr lang="es-ES" sz="1600" i="1" kern="0" dirty="0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Creación de </a:t>
            </a:r>
            <a:r>
              <a:rPr lang="es-ES" sz="1600" b="1" i="1" kern="0" dirty="0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itinerarios turísticos sostenibles</a:t>
            </a:r>
            <a:r>
              <a:rPr lang="es-ES" sz="1600" i="1" kern="0" dirty="0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con información sobre </a:t>
            </a:r>
            <a:r>
              <a:rPr lang="es-ES" sz="1600" b="1" i="1" kern="0" dirty="0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normativa </a:t>
            </a:r>
            <a:r>
              <a:rPr lang="es-ES" sz="1600" i="1" kern="0" dirty="0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y </a:t>
            </a:r>
            <a:r>
              <a:rPr lang="es-ES" sz="1600" b="1" i="1" kern="0" dirty="0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biodiversidad </a:t>
            </a:r>
            <a:r>
              <a:rPr lang="es-ES" sz="1600" i="1" kern="0" dirty="0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en la zona a partir de </a:t>
            </a:r>
            <a:r>
              <a:rPr lang="es-ES" sz="1600" b="1" i="1" kern="0" dirty="0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datos gubernamentales</a:t>
            </a:r>
            <a:r>
              <a:rPr lang="es-ES" sz="1600" i="1" kern="0" dirty="0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nacionales aplicando inteligencia artificial generativa.</a:t>
            </a:r>
            <a:endParaRPr sz="1200" i="1" kern="0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42" name="Google Shape;110;p2">
            <a:extLst>
              <a:ext uri="{FF2B5EF4-FFF2-40B4-BE49-F238E27FC236}">
                <a16:creationId xmlns:a16="http://schemas.microsoft.com/office/drawing/2014/main" id="{490860A0-437B-1D2D-10D3-91D10A085A99}"/>
              </a:ext>
            </a:extLst>
          </p:cNvPr>
          <p:cNvSpPr txBox="1"/>
          <p:nvPr/>
        </p:nvSpPr>
        <p:spPr>
          <a:xfrm>
            <a:off x="5658881" y="4829843"/>
            <a:ext cx="904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u="sng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</a:t>
            </a:r>
            <a:r>
              <a:rPr lang="es-E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aría Calvo</a:t>
            </a: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3" name="Google Shape;111;p2">
            <a:extLst>
              <a:ext uri="{FF2B5EF4-FFF2-40B4-BE49-F238E27FC236}">
                <a16:creationId xmlns:a16="http://schemas.microsoft.com/office/drawing/2014/main" id="{3D07C67B-B30A-543F-7F21-2A24D0233670}"/>
              </a:ext>
            </a:extLst>
          </p:cNvPr>
          <p:cNvSpPr txBox="1"/>
          <p:nvPr/>
        </p:nvSpPr>
        <p:spPr>
          <a:xfrm>
            <a:off x="3215953" y="4829863"/>
            <a:ext cx="12303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u="sng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</a:t>
            </a:r>
            <a:r>
              <a:rPr lang="es-E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lberto Almagro</a:t>
            </a:r>
          </a:p>
        </p:txBody>
      </p:sp>
      <p:sp>
        <p:nvSpPr>
          <p:cNvPr id="44" name="Google Shape;112;p2">
            <a:extLst>
              <a:ext uri="{FF2B5EF4-FFF2-40B4-BE49-F238E27FC236}">
                <a16:creationId xmlns:a16="http://schemas.microsoft.com/office/drawing/2014/main" id="{DFF3E4B1-E10F-61C6-EFAE-8148AF3A8F34}"/>
              </a:ext>
            </a:extLst>
          </p:cNvPr>
          <p:cNvSpPr txBox="1"/>
          <p:nvPr/>
        </p:nvSpPr>
        <p:spPr>
          <a:xfrm>
            <a:off x="7977327" y="4799544"/>
            <a:ext cx="904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u="sng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</a:t>
            </a:r>
            <a:r>
              <a:rPr lang="es-E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eatriz Salvador</a:t>
            </a: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5" name="Google Shape;113;p2">
            <a:extLst>
              <a:ext uri="{FF2B5EF4-FFF2-40B4-BE49-F238E27FC236}">
                <a16:creationId xmlns:a16="http://schemas.microsoft.com/office/drawing/2014/main" id="{F090AC31-4F36-892C-98A7-189E626695C3}"/>
              </a:ext>
            </a:extLst>
          </p:cNvPr>
          <p:cNvSpPr/>
          <p:nvPr/>
        </p:nvSpPr>
        <p:spPr>
          <a:xfrm>
            <a:off x="5189831" y="2895588"/>
            <a:ext cx="1842600" cy="1821900"/>
          </a:xfrm>
          <a:prstGeom prst="ellipse">
            <a:avLst/>
          </a:prstGeom>
          <a:solidFill>
            <a:srgbClr val="F2F2F2"/>
          </a:solidFill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46" name="Google Shape;114;p2">
            <a:extLst>
              <a:ext uri="{FF2B5EF4-FFF2-40B4-BE49-F238E27FC236}">
                <a16:creationId xmlns:a16="http://schemas.microsoft.com/office/drawing/2014/main" id="{679BBF26-460D-0FA2-ECA1-EB8427A8EC5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4213" y="1090850"/>
            <a:ext cx="599475" cy="599475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115;p2">
            <a:extLst>
              <a:ext uri="{FF2B5EF4-FFF2-40B4-BE49-F238E27FC236}">
                <a16:creationId xmlns:a16="http://schemas.microsoft.com/office/drawing/2014/main" id="{B8604F39-2577-B6AC-2821-A87881503C6C}"/>
              </a:ext>
            </a:extLst>
          </p:cNvPr>
          <p:cNvSpPr txBox="1"/>
          <p:nvPr/>
        </p:nvSpPr>
        <p:spPr>
          <a:xfrm>
            <a:off x="3207117" y="5353043"/>
            <a:ext cx="1230300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r>
              <a:rPr lang="es-ES" sz="900" i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AI </a:t>
            </a:r>
            <a:r>
              <a:rPr lang="es-ES" sz="900" i="1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Engineer</a:t>
            </a:r>
            <a:endParaRPr lang="es-ES" sz="900" i="1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8" name="Google Shape;116;p2">
            <a:extLst>
              <a:ext uri="{FF2B5EF4-FFF2-40B4-BE49-F238E27FC236}">
                <a16:creationId xmlns:a16="http://schemas.microsoft.com/office/drawing/2014/main" id="{2484064F-406B-DFC6-3C2C-7C3DFCE36085}"/>
              </a:ext>
            </a:extLst>
          </p:cNvPr>
          <p:cNvSpPr txBox="1"/>
          <p:nvPr/>
        </p:nvSpPr>
        <p:spPr>
          <a:xfrm>
            <a:off x="7784845" y="5346745"/>
            <a:ext cx="12303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r>
              <a:rPr lang="es-ES" sz="900" i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Marine Biologist</a:t>
            </a:r>
            <a:endParaRPr sz="900" i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9" name="Google Shape;117;p2">
            <a:extLst>
              <a:ext uri="{FF2B5EF4-FFF2-40B4-BE49-F238E27FC236}">
                <a16:creationId xmlns:a16="http://schemas.microsoft.com/office/drawing/2014/main" id="{B3E98941-67DF-3984-8627-648E9939A8A6}"/>
              </a:ext>
            </a:extLst>
          </p:cNvPr>
          <p:cNvSpPr txBox="1"/>
          <p:nvPr/>
        </p:nvSpPr>
        <p:spPr>
          <a:xfrm>
            <a:off x="5495981" y="5353043"/>
            <a:ext cx="12303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r>
              <a:rPr lang="es-ES" sz="900" i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Data Engineer</a:t>
            </a:r>
            <a:endParaRPr sz="900" i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0" name="Google Shape;118;p2">
            <a:extLst>
              <a:ext uri="{FF2B5EF4-FFF2-40B4-BE49-F238E27FC236}">
                <a16:creationId xmlns:a16="http://schemas.microsoft.com/office/drawing/2014/main" id="{24FD39A5-3165-B85C-9C55-B8AC8BF48A4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1765" y="2944816"/>
            <a:ext cx="1740900" cy="1740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1" name="Google Shape;119;p2">
            <a:extLst>
              <a:ext uri="{FF2B5EF4-FFF2-40B4-BE49-F238E27FC236}">
                <a16:creationId xmlns:a16="http://schemas.microsoft.com/office/drawing/2014/main" id="{09A41627-8E20-E208-8D95-8453347B196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0383" y="2932109"/>
            <a:ext cx="1740900" cy="1740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2" name="Google Shape;120;p2">
            <a:extLst>
              <a:ext uri="{FF2B5EF4-FFF2-40B4-BE49-F238E27FC236}">
                <a16:creationId xmlns:a16="http://schemas.microsoft.com/office/drawing/2014/main" id="{D7056438-3D57-CF66-2E81-552047D21B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816178" y="2932109"/>
            <a:ext cx="1740900" cy="1741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3" name="Google Shape;121;p2">
            <a:extLst>
              <a:ext uri="{FF2B5EF4-FFF2-40B4-BE49-F238E27FC236}">
                <a16:creationId xmlns:a16="http://schemas.microsoft.com/office/drawing/2014/main" id="{AF4B16FA-6EEB-E041-CEAD-0E1370FD76F5}"/>
              </a:ext>
            </a:extLst>
          </p:cNvPr>
          <p:cNvSpPr/>
          <p:nvPr/>
        </p:nvSpPr>
        <p:spPr>
          <a:xfrm>
            <a:off x="616501" y="2892322"/>
            <a:ext cx="1842600" cy="1821900"/>
          </a:xfrm>
          <a:prstGeom prst="ellipse">
            <a:avLst/>
          </a:prstGeom>
          <a:solidFill>
            <a:srgbClr val="F2F2F2"/>
          </a:solidFill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122;p2">
            <a:extLst>
              <a:ext uri="{FF2B5EF4-FFF2-40B4-BE49-F238E27FC236}">
                <a16:creationId xmlns:a16="http://schemas.microsoft.com/office/drawing/2014/main" id="{D1173D26-C5CE-D21C-DBA1-7336E6B0B339}"/>
              </a:ext>
            </a:extLst>
          </p:cNvPr>
          <p:cNvSpPr txBox="1"/>
          <p:nvPr/>
        </p:nvSpPr>
        <p:spPr>
          <a:xfrm>
            <a:off x="1085551" y="4829843"/>
            <a:ext cx="904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u="sng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</a:t>
            </a:r>
            <a:r>
              <a:rPr lang="es-E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iguel Sánchez</a:t>
            </a: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5" name="Google Shape;123;p2">
            <a:extLst>
              <a:ext uri="{FF2B5EF4-FFF2-40B4-BE49-F238E27FC236}">
                <a16:creationId xmlns:a16="http://schemas.microsoft.com/office/drawing/2014/main" id="{FC96B0AC-54E6-17B8-0AB0-F5CD327E1DF9}"/>
              </a:ext>
            </a:extLst>
          </p:cNvPr>
          <p:cNvSpPr txBox="1"/>
          <p:nvPr/>
        </p:nvSpPr>
        <p:spPr>
          <a:xfrm>
            <a:off x="918253" y="5350742"/>
            <a:ext cx="12303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r>
              <a:rPr lang="es-ES" sz="900" i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Telematic Engineer</a:t>
            </a:r>
            <a:endParaRPr sz="900" i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6" name="Google Shape;124;p2">
            <a:extLst>
              <a:ext uri="{FF2B5EF4-FFF2-40B4-BE49-F238E27FC236}">
                <a16:creationId xmlns:a16="http://schemas.microsoft.com/office/drawing/2014/main" id="{D777C7E8-029E-3F57-E7E8-F52513844999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15954" t="15954" r="16069" b="16069"/>
          <a:stretch/>
        </p:blipFill>
        <p:spPr>
          <a:xfrm>
            <a:off x="666267" y="2932109"/>
            <a:ext cx="1740900" cy="1740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7" name="Google Shape;126;p2">
            <a:extLst>
              <a:ext uri="{FF2B5EF4-FFF2-40B4-BE49-F238E27FC236}">
                <a16:creationId xmlns:a16="http://schemas.microsoft.com/office/drawing/2014/main" id="{BB79EB49-1CB6-01A1-6203-267CC8B60711}"/>
              </a:ext>
            </a:extLst>
          </p:cNvPr>
          <p:cNvSpPr txBox="1"/>
          <p:nvPr/>
        </p:nvSpPr>
        <p:spPr>
          <a:xfrm>
            <a:off x="10173206" y="4799544"/>
            <a:ext cx="99416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u="sng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</a:t>
            </a:r>
            <a:r>
              <a:rPr lang="es-E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lejandra</a:t>
            </a:r>
          </a:p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García</a:t>
            </a:r>
          </a:p>
        </p:txBody>
      </p:sp>
      <p:sp>
        <p:nvSpPr>
          <p:cNvPr id="58" name="Google Shape;127;p2">
            <a:extLst>
              <a:ext uri="{FF2B5EF4-FFF2-40B4-BE49-F238E27FC236}">
                <a16:creationId xmlns:a16="http://schemas.microsoft.com/office/drawing/2014/main" id="{1DBA31D4-2750-39E8-E9B0-39214A919BC3}"/>
              </a:ext>
            </a:extLst>
          </p:cNvPr>
          <p:cNvSpPr txBox="1"/>
          <p:nvPr/>
        </p:nvSpPr>
        <p:spPr>
          <a:xfrm>
            <a:off x="9961875" y="5353043"/>
            <a:ext cx="144950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r>
              <a:rPr lang="es-ES" sz="900" i="1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Biology</a:t>
            </a:r>
            <a:r>
              <a:rPr lang="es-ES" sz="900" i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- PhD candidate</a:t>
            </a:r>
          </a:p>
        </p:txBody>
      </p:sp>
      <p:pic>
        <p:nvPicPr>
          <p:cNvPr id="59" name="Google Shape;128;p2">
            <a:extLst>
              <a:ext uri="{FF2B5EF4-FFF2-40B4-BE49-F238E27FC236}">
                <a16:creationId xmlns:a16="http://schemas.microsoft.com/office/drawing/2014/main" id="{5F2D539D-F505-409D-094F-F9D2C13F3F5E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60653" y="2932822"/>
            <a:ext cx="1740900" cy="17409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2527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D6D8A-04CE-4BD5-A379-68615872C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B6BA9235-86DC-6C66-0E98-B075BB0E23C5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730FE2FD-7FD1-ECB3-6F2B-92E5769B1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0"/>
            <a:ext cx="12192001" cy="884768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3D7BC4EC-73BB-A6D3-0467-8F9A14D26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6249" y="344076"/>
            <a:ext cx="1872153" cy="230363"/>
          </a:xfrm>
          <a:prstGeom prst="rect">
            <a:avLst/>
          </a:prstGeom>
        </p:spPr>
      </p:pic>
      <p:sp>
        <p:nvSpPr>
          <p:cNvPr id="2" name="Marcador de número de diapositiva 5">
            <a:extLst>
              <a:ext uri="{FF2B5EF4-FFF2-40B4-BE49-F238E27FC236}">
                <a16:creationId xmlns:a16="http://schemas.microsoft.com/office/drawing/2014/main" id="{536CB2DB-3DE5-FD86-8CC1-3520E7C07718}"/>
              </a:ext>
            </a:extLst>
          </p:cNvPr>
          <p:cNvSpPr txBox="1">
            <a:spLocks/>
          </p:cNvSpPr>
          <p:nvPr/>
        </p:nvSpPr>
        <p:spPr>
          <a:xfrm>
            <a:off x="11684000" y="6327465"/>
            <a:ext cx="266700" cy="352736"/>
          </a:xfrm>
          <a:prstGeom prst="rect">
            <a:avLst/>
          </a:prstGeom>
        </p:spPr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fld id="{1DC6C377-415A-CC49-BD3A-4175C5AE0561}" type="slidenum">
              <a:rPr lang="es-ES_tradnl" smtClean="0">
                <a:solidFill>
                  <a:prstClr val="black"/>
                </a:solidFill>
                <a:latin typeface="Calibri" panose="020F0502020204030204"/>
              </a:rPr>
              <a:pPr defTabSz="914377"/>
              <a:t>3</a:t>
            </a:fld>
            <a:endParaRPr lang="es-ES_tradnl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CuadroTexto 8">
            <a:extLst>
              <a:ext uri="{FF2B5EF4-FFF2-40B4-BE49-F238E27FC236}">
                <a16:creationId xmlns:a16="http://schemas.microsoft.com/office/drawing/2014/main" id="{B07F6BF6-6047-9B0A-EA0F-0701B5061D92}"/>
              </a:ext>
            </a:extLst>
          </p:cNvPr>
          <p:cNvSpPr txBox="1"/>
          <p:nvPr/>
        </p:nvSpPr>
        <p:spPr>
          <a:xfrm>
            <a:off x="424868" y="197916"/>
            <a:ext cx="4474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Pro" panose="020B0504020101020102" pitchFamily="34" charset="0"/>
                <a:ea typeface="+mn-ea"/>
                <a:cs typeface="DIN Pro" panose="020B0504020101020102" pitchFamily="34" charset="0"/>
              </a:rPr>
              <a:t>DEFINICIÓN DE LA PROBLEM</a:t>
            </a:r>
            <a:r>
              <a:rPr lang="es-ES" sz="2400" dirty="0">
                <a:solidFill>
                  <a:prstClr val="white"/>
                </a:solidFill>
                <a:latin typeface="DIN Pro" panose="020B0504020101020102" pitchFamily="34" charset="0"/>
                <a:cs typeface="DIN Pro" panose="020B0504020101020102" pitchFamily="34" charset="0"/>
              </a:rPr>
              <a:t>Á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Pro" panose="020B0504020101020102" pitchFamily="34" charset="0"/>
                <a:ea typeface="+mn-ea"/>
                <a:cs typeface="DIN Pro" panose="020B0504020101020102" pitchFamily="34" charset="0"/>
              </a:rPr>
              <a:t>TICA</a:t>
            </a:r>
          </a:p>
        </p:txBody>
      </p:sp>
      <p:sp>
        <p:nvSpPr>
          <p:cNvPr id="4" name="Google Shape;165;g36876e07714_0_14">
            <a:extLst>
              <a:ext uri="{FF2B5EF4-FFF2-40B4-BE49-F238E27FC236}">
                <a16:creationId xmlns:a16="http://schemas.microsoft.com/office/drawing/2014/main" id="{14B5C4D6-1654-7518-AF8E-45546A05B25B}"/>
              </a:ext>
            </a:extLst>
          </p:cNvPr>
          <p:cNvSpPr/>
          <p:nvPr/>
        </p:nvSpPr>
        <p:spPr>
          <a:xfrm>
            <a:off x="370917" y="1691606"/>
            <a:ext cx="2659099" cy="411199"/>
          </a:xfrm>
          <a:prstGeom prst="roundRect">
            <a:avLst>
              <a:gd name="adj" fmla="val 16667"/>
            </a:avLst>
          </a:prstGeom>
          <a:solidFill>
            <a:srgbClr val="46B05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s-ES" sz="1400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MERCADO TURÍSTICO</a:t>
            </a:r>
            <a:endParaRPr sz="1400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36;g36a1a7f90d2_0_306">
            <a:extLst>
              <a:ext uri="{FF2B5EF4-FFF2-40B4-BE49-F238E27FC236}">
                <a16:creationId xmlns:a16="http://schemas.microsoft.com/office/drawing/2014/main" id="{9A713034-DEAB-C344-55A3-E34C1885D7AE}"/>
              </a:ext>
            </a:extLst>
          </p:cNvPr>
          <p:cNvSpPr/>
          <p:nvPr/>
        </p:nvSpPr>
        <p:spPr>
          <a:xfrm>
            <a:off x="3578306" y="1367341"/>
            <a:ext cx="3088500" cy="407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5875" cap="flat" cmpd="sng">
            <a:solidFill>
              <a:srgbClr val="46B0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TURISMO MASIVO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Google Shape;137;g36a1a7f90d2_0_306">
            <a:extLst>
              <a:ext uri="{FF2B5EF4-FFF2-40B4-BE49-F238E27FC236}">
                <a16:creationId xmlns:a16="http://schemas.microsoft.com/office/drawing/2014/main" id="{5B2B773C-044D-0CB5-3ABD-8457D8562681}"/>
              </a:ext>
            </a:extLst>
          </p:cNvPr>
          <p:cNvSpPr/>
          <p:nvPr/>
        </p:nvSpPr>
        <p:spPr>
          <a:xfrm>
            <a:off x="3582729" y="4113376"/>
            <a:ext cx="3088500" cy="407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5875" cap="flat" cmpd="sng">
            <a:solidFill>
              <a:srgbClr val="46B0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ECOTURISMO</a:t>
            </a:r>
            <a:endParaRPr kumimoji="0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Google Shape;139;g36a1a7f90d2_0_306">
            <a:extLst>
              <a:ext uri="{FF2B5EF4-FFF2-40B4-BE49-F238E27FC236}">
                <a16:creationId xmlns:a16="http://schemas.microsoft.com/office/drawing/2014/main" id="{3DB8D6E7-37DD-92D2-0679-F74875F220B9}"/>
              </a:ext>
            </a:extLst>
          </p:cNvPr>
          <p:cNvSpPr/>
          <p:nvPr/>
        </p:nvSpPr>
        <p:spPr>
          <a:xfrm rot="5400000">
            <a:off x="1443763" y="2401538"/>
            <a:ext cx="422700" cy="144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7E6E6">
              <a:lumMod val="50000"/>
            </a:srgbClr>
          </a:solidFill>
          <a:ln w="9525" cap="flat" cmpd="sng">
            <a:solidFill>
              <a:srgbClr val="E7E6E6">
                <a:lumMod val="5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Google Shape;140;g36a1a7f90d2_0_306">
            <a:extLst>
              <a:ext uri="{FF2B5EF4-FFF2-40B4-BE49-F238E27FC236}">
                <a16:creationId xmlns:a16="http://schemas.microsoft.com/office/drawing/2014/main" id="{D22F4006-A27C-A277-75EB-B19DDA6CD5A8}"/>
              </a:ext>
            </a:extLst>
          </p:cNvPr>
          <p:cNvSpPr/>
          <p:nvPr/>
        </p:nvSpPr>
        <p:spPr>
          <a:xfrm>
            <a:off x="370916" y="2844272"/>
            <a:ext cx="2659099" cy="457078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s-ES" sz="10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94 M</a:t>
            </a:r>
            <a:r>
              <a:rPr lang="es-ES" sz="10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de visitantes (2024)</a:t>
            </a:r>
            <a:endParaRPr sz="10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Font typeface="Arial"/>
              <a:buNone/>
            </a:pPr>
            <a:r>
              <a:rPr lang="es-ES" sz="10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14%</a:t>
            </a:r>
            <a:r>
              <a:rPr lang="es-ES" sz="10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del PIB</a:t>
            </a:r>
            <a:endParaRPr sz="10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" name="Google Shape;142;g36a1a7f90d2_0_306">
            <a:extLst>
              <a:ext uri="{FF2B5EF4-FFF2-40B4-BE49-F238E27FC236}">
                <a16:creationId xmlns:a16="http://schemas.microsoft.com/office/drawing/2014/main" id="{6710AF4A-31ED-1104-A442-6F77786FC7F2}"/>
              </a:ext>
            </a:extLst>
          </p:cNvPr>
          <p:cNvSpPr txBox="1"/>
          <p:nvPr/>
        </p:nvSpPr>
        <p:spPr>
          <a:xfrm>
            <a:off x="3866856" y="3420323"/>
            <a:ext cx="2540732" cy="348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s-ES" sz="1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Conciencia social y medioambiental</a:t>
            </a:r>
            <a:endParaRPr sz="11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2" name="Google Shape;143;g36a1a7f90d2_0_306">
            <a:extLst>
              <a:ext uri="{FF2B5EF4-FFF2-40B4-BE49-F238E27FC236}">
                <a16:creationId xmlns:a16="http://schemas.microsoft.com/office/drawing/2014/main" id="{4814EAE4-09EC-F7C8-8CA8-A4247D0C205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-560" r="559"/>
          <a:stretch/>
        </p:blipFill>
        <p:spPr>
          <a:xfrm>
            <a:off x="4429709" y="2643220"/>
            <a:ext cx="1385694" cy="777103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13" name="Google Shape;144;g36a1a7f90d2_0_306">
            <a:extLst>
              <a:ext uri="{FF2B5EF4-FFF2-40B4-BE49-F238E27FC236}">
                <a16:creationId xmlns:a16="http://schemas.microsoft.com/office/drawing/2014/main" id="{4D80075C-A9A9-C928-ABB0-7FA72C066A2D}"/>
              </a:ext>
            </a:extLst>
          </p:cNvPr>
          <p:cNvSpPr/>
          <p:nvPr/>
        </p:nvSpPr>
        <p:spPr>
          <a:xfrm>
            <a:off x="7469867" y="1362251"/>
            <a:ext cx="2750222" cy="407400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1587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s-ES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Impactos socioambientales</a:t>
            </a:r>
            <a:endParaRPr sz="16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" name="Google Shape;145;g36a1a7f90d2_0_306">
            <a:extLst>
              <a:ext uri="{FF2B5EF4-FFF2-40B4-BE49-F238E27FC236}">
                <a16:creationId xmlns:a16="http://schemas.microsoft.com/office/drawing/2014/main" id="{3AAC167C-0620-2586-5B33-B34C4EDE0A61}"/>
              </a:ext>
            </a:extLst>
          </p:cNvPr>
          <p:cNvSpPr/>
          <p:nvPr/>
        </p:nvSpPr>
        <p:spPr>
          <a:xfrm rot="10800000">
            <a:off x="3129641" y="1066799"/>
            <a:ext cx="295739" cy="4571999"/>
          </a:xfrm>
          <a:prstGeom prst="rightBrace">
            <a:avLst>
              <a:gd name="adj1" fmla="val 50000"/>
              <a:gd name="adj2" fmla="val 81953"/>
            </a:avLst>
          </a:prstGeom>
          <a:noFill/>
          <a:ln w="19050" cap="flat" cmpd="sng" algn="ctr">
            <a:solidFill>
              <a:srgbClr val="46B058"/>
            </a:solidFill>
            <a:prstDash val="solid"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5" name="Google Shape;146;g36a1a7f90d2_0_306">
            <a:extLst>
              <a:ext uri="{FF2B5EF4-FFF2-40B4-BE49-F238E27FC236}">
                <a16:creationId xmlns:a16="http://schemas.microsoft.com/office/drawing/2014/main" id="{6A78DD84-5728-2E19-10F1-BC8D6553F03A}"/>
              </a:ext>
            </a:extLst>
          </p:cNvPr>
          <p:cNvSpPr/>
          <p:nvPr/>
        </p:nvSpPr>
        <p:spPr>
          <a:xfrm>
            <a:off x="7329017" y="1244801"/>
            <a:ext cx="281700" cy="2349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147;g36a1a7f90d2_0_306">
            <a:extLst>
              <a:ext uri="{FF2B5EF4-FFF2-40B4-BE49-F238E27FC236}">
                <a16:creationId xmlns:a16="http://schemas.microsoft.com/office/drawing/2014/main" id="{B5264F5F-3E34-8270-7E83-6CAAE8543AB1}"/>
              </a:ext>
            </a:extLst>
          </p:cNvPr>
          <p:cNvSpPr txBox="1"/>
          <p:nvPr/>
        </p:nvSpPr>
        <p:spPr>
          <a:xfrm>
            <a:off x="7469864" y="1815978"/>
            <a:ext cx="2750221" cy="1480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234000">
              <a:lnSpc>
                <a:spcPct val="115000"/>
              </a:lnSpc>
              <a:buClr>
                <a:srgbClr val="000000"/>
              </a:buClr>
              <a:buSzPts val="1200"/>
              <a:buFont typeface="Arial"/>
              <a:buChar char="●"/>
            </a:pPr>
            <a:r>
              <a:rPr lang="es-ES" sz="1200" kern="0" dirty="0">
                <a:solidFill>
                  <a:srgbClr val="191919"/>
                </a:solidFill>
                <a:latin typeface="Arial"/>
                <a:cs typeface="Arial"/>
                <a:sym typeface="Arial"/>
              </a:rPr>
              <a:t>Pérdida cultural</a:t>
            </a:r>
            <a:endParaRPr sz="1200" kern="0" dirty="0">
              <a:solidFill>
                <a:srgbClr val="191919"/>
              </a:solidFill>
              <a:latin typeface="Arial"/>
              <a:cs typeface="Arial"/>
              <a:sym typeface="Arial"/>
            </a:endParaRPr>
          </a:p>
          <a:p>
            <a:pPr indent="-234000">
              <a:lnSpc>
                <a:spcPct val="115000"/>
              </a:lnSpc>
              <a:buClr>
                <a:srgbClr val="000000"/>
              </a:buClr>
              <a:buSzPts val="1200"/>
              <a:buFont typeface="Arial"/>
              <a:buChar char="●"/>
            </a:pPr>
            <a:r>
              <a:rPr lang="es-ES" sz="1200" kern="0" dirty="0">
                <a:solidFill>
                  <a:srgbClr val="191919"/>
                </a:solidFill>
                <a:latin typeface="Arial"/>
                <a:cs typeface="Arial"/>
                <a:sym typeface="Arial"/>
              </a:rPr>
              <a:t>Degradación de hábitats</a:t>
            </a:r>
            <a:endParaRPr sz="1200" kern="0" dirty="0">
              <a:solidFill>
                <a:srgbClr val="191919"/>
              </a:solidFill>
              <a:latin typeface="Arial"/>
              <a:cs typeface="Arial"/>
              <a:sym typeface="Arial"/>
            </a:endParaRPr>
          </a:p>
          <a:p>
            <a:pPr indent="-234000">
              <a:lnSpc>
                <a:spcPct val="115000"/>
              </a:lnSpc>
              <a:buClr>
                <a:srgbClr val="000000"/>
              </a:buClr>
              <a:buSzPts val="1200"/>
              <a:buFont typeface="Arial"/>
              <a:buChar char="●"/>
            </a:pPr>
            <a:r>
              <a:rPr lang="es-ES" sz="1200" kern="0" dirty="0">
                <a:solidFill>
                  <a:srgbClr val="191919"/>
                </a:solidFill>
                <a:latin typeface="Arial"/>
                <a:cs typeface="Arial"/>
                <a:sym typeface="Arial"/>
              </a:rPr>
              <a:t>Contaminación y erosión del suelo</a:t>
            </a:r>
          </a:p>
          <a:p>
            <a:pPr indent="-234000">
              <a:lnSpc>
                <a:spcPct val="115000"/>
              </a:lnSpc>
              <a:buClr>
                <a:srgbClr val="000000"/>
              </a:buClr>
              <a:buSzPts val="1200"/>
              <a:buFont typeface="Arial"/>
              <a:buChar char="●"/>
            </a:pPr>
            <a:r>
              <a:rPr lang="es-ES" sz="12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Generación masiva de residuos</a:t>
            </a:r>
            <a:endParaRPr sz="1200" kern="0" dirty="0">
              <a:solidFill>
                <a:srgbClr val="191919"/>
              </a:solidFill>
              <a:latin typeface="Arial"/>
              <a:cs typeface="Arial"/>
              <a:sym typeface="Arial"/>
            </a:endParaRPr>
          </a:p>
          <a:p>
            <a:pPr indent="-234000">
              <a:lnSpc>
                <a:spcPct val="115000"/>
              </a:lnSpc>
              <a:buClr>
                <a:srgbClr val="000000"/>
              </a:buClr>
              <a:buSzPts val="1200"/>
              <a:buFont typeface="Arial"/>
              <a:buChar char="●"/>
            </a:pPr>
            <a:r>
              <a:rPr lang="es-ES" sz="12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Desplazamiento de fauna local</a:t>
            </a:r>
          </a:p>
          <a:p>
            <a:pPr indent="-234000">
              <a:lnSpc>
                <a:spcPct val="115000"/>
              </a:lnSpc>
              <a:buClr>
                <a:srgbClr val="000000"/>
              </a:buClr>
              <a:buSzPts val="1200"/>
              <a:buFont typeface="Arial"/>
              <a:buChar char="●"/>
            </a:pPr>
            <a:r>
              <a:rPr lang="es-ES" sz="1200" kern="0" dirty="0">
                <a:solidFill>
                  <a:srgbClr val="191919"/>
                </a:solidFill>
                <a:latin typeface="Arial"/>
                <a:cs typeface="Arial"/>
                <a:sym typeface="Arial"/>
              </a:rPr>
              <a:t>Amenaza para la biodiversidad</a:t>
            </a:r>
            <a:endParaRPr sz="12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" name="Google Shape;148;g36a1a7f90d2_0_306">
            <a:extLst>
              <a:ext uri="{FF2B5EF4-FFF2-40B4-BE49-F238E27FC236}">
                <a16:creationId xmlns:a16="http://schemas.microsoft.com/office/drawing/2014/main" id="{B1F1443D-C3A2-03A8-24EB-6AF9DBC998F7}"/>
              </a:ext>
            </a:extLst>
          </p:cNvPr>
          <p:cNvSpPr/>
          <p:nvPr/>
        </p:nvSpPr>
        <p:spPr>
          <a:xfrm>
            <a:off x="6877026" y="1499874"/>
            <a:ext cx="387043" cy="13215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6B058"/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Google Shape;149;g36a1a7f90d2_0_306">
            <a:extLst>
              <a:ext uri="{FF2B5EF4-FFF2-40B4-BE49-F238E27FC236}">
                <a16:creationId xmlns:a16="http://schemas.microsoft.com/office/drawing/2014/main" id="{0FA3B05E-7FA8-A064-49C9-67DAF93305C1}"/>
              </a:ext>
            </a:extLst>
          </p:cNvPr>
          <p:cNvSpPr/>
          <p:nvPr/>
        </p:nvSpPr>
        <p:spPr>
          <a:xfrm>
            <a:off x="7469867" y="4113376"/>
            <a:ext cx="2750221" cy="4074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1587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s-ES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Alternativa sostenible</a:t>
            </a:r>
            <a:endParaRPr sz="16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" name="Google Shape;150;g36a1a7f90d2_0_306">
            <a:extLst>
              <a:ext uri="{FF2B5EF4-FFF2-40B4-BE49-F238E27FC236}">
                <a16:creationId xmlns:a16="http://schemas.microsoft.com/office/drawing/2014/main" id="{6DA8DE1F-4B9F-63AD-1A25-315707071D28}"/>
              </a:ext>
            </a:extLst>
          </p:cNvPr>
          <p:cNvSpPr txBox="1"/>
          <p:nvPr/>
        </p:nvSpPr>
        <p:spPr>
          <a:xfrm>
            <a:off x="7469864" y="4533317"/>
            <a:ext cx="2750221" cy="127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234000">
              <a:lnSpc>
                <a:spcPct val="115000"/>
              </a:lnSpc>
              <a:buClr>
                <a:srgbClr val="000000"/>
              </a:buClr>
              <a:buSzPts val="1200"/>
              <a:buFont typeface="Arial"/>
              <a:buChar char="●"/>
            </a:pPr>
            <a:r>
              <a:rPr lang="es-ES" sz="1200" kern="0" dirty="0">
                <a:solidFill>
                  <a:srgbClr val="191919"/>
                </a:solidFill>
                <a:latin typeface="Arial"/>
                <a:cs typeface="Arial"/>
                <a:sym typeface="Arial"/>
              </a:rPr>
              <a:t>Minimizar impacto ambiental</a:t>
            </a:r>
            <a:endParaRPr sz="1200" kern="0" dirty="0">
              <a:solidFill>
                <a:srgbClr val="191919"/>
              </a:solidFill>
              <a:latin typeface="Arial"/>
              <a:cs typeface="Arial"/>
              <a:sym typeface="Arial"/>
            </a:endParaRPr>
          </a:p>
          <a:p>
            <a:pPr indent="-234000">
              <a:lnSpc>
                <a:spcPct val="115000"/>
              </a:lnSpc>
              <a:buClr>
                <a:srgbClr val="000000"/>
              </a:buClr>
              <a:buSzPts val="1200"/>
              <a:buFont typeface="Arial"/>
              <a:buChar char="●"/>
            </a:pPr>
            <a:r>
              <a:rPr lang="es-ES" sz="1200" kern="0" dirty="0">
                <a:solidFill>
                  <a:srgbClr val="191919"/>
                </a:solidFill>
                <a:latin typeface="Arial"/>
                <a:cs typeface="Arial"/>
                <a:sym typeface="Arial"/>
              </a:rPr>
              <a:t>Centrado en la naturaleza</a:t>
            </a:r>
            <a:endParaRPr sz="1200" kern="0" dirty="0">
              <a:solidFill>
                <a:srgbClr val="191919"/>
              </a:solidFill>
              <a:latin typeface="Arial"/>
              <a:cs typeface="Arial"/>
              <a:sym typeface="Arial"/>
            </a:endParaRPr>
          </a:p>
          <a:p>
            <a:pPr indent="-234000">
              <a:lnSpc>
                <a:spcPct val="115000"/>
              </a:lnSpc>
              <a:buClr>
                <a:srgbClr val="000000"/>
              </a:buClr>
              <a:buSzPts val="1200"/>
              <a:buFont typeface="Arial"/>
              <a:buChar char="●"/>
            </a:pPr>
            <a:r>
              <a:rPr lang="es-ES" sz="1200" kern="0" dirty="0">
                <a:solidFill>
                  <a:srgbClr val="191919"/>
                </a:solidFill>
                <a:latin typeface="Arial"/>
                <a:cs typeface="Arial"/>
                <a:sym typeface="Arial"/>
              </a:rPr>
              <a:t>Conservación de ecosistemas</a:t>
            </a:r>
            <a:endParaRPr sz="1200" kern="0" dirty="0">
              <a:solidFill>
                <a:srgbClr val="191919"/>
              </a:solidFill>
              <a:latin typeface="Arial"/>
              <a:cs typeface="Arial"/>
              <a:sym typeface="Arial"/>
            </a:endParaRPr>
          </a:p>
          <a:p>
            <a:pPr indent="-234000">
              <a:lnSpc>
                <a:spcPct val="115000"/>
              </a:lnSpc>
              <a:buClr>
                <a:srgbClr val="000000"/>
              </a:buClr>
              <a:buSzPts val="1200"/>
              <a:buFont typeface="Arial"/>
              <a:buChar char="●"/>
            </a:pPr>
            <a:r>
              <a:rPr lang="es-ES" sz="1200" kern="0" dirty="0">
                <a:solidFill>
                  <a:srgbClr val="191919"/>
                </a:solidFill>
                <a:latin typeface="Arial"/>
                <a:cs typeface="Arial"/>
                <a:sym typeface="Arial"/>
              </a:rPr>
              <a:t>Bienestar de comunidades locales</a:t>
            </a:r>
            <a:endParaRPr sz="1000" kern="0" dirty="0">
              <a:solidFill>
                <a:srgbClr val="19191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0" name="Google Shape;152;g36a1a7f90d2_0_306">
            <a:extLst>
              <a:ext uri="{FF2B5EF4-FFF2-40B4-BE49-F238E27FC236}">
                <a16:creationId xmlns:a16="http://schemas.microsoft.com/office/drawing/2014/main" id="{60D96300-84DD-49E1-50E3-8D859B2B4E08}"/>
              </a:ext>
            </a:extLst>
          </p:cNvPr>
          <p:cNvSpPr txBox="1"/>
          <p:nvPr/>
        </p:nvSpPr>
        <p:spPr>
          <a:xfrm>
            <a:off x="3577072" y="4588738"/>
            <a:ext cx="3120300" cy="66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58750" algn="ctr">
              <a:buClr>
                <a:srgbClr val="000000"/>
              </a:buClr>
              <a:buSzPts val="1100"/>
              <a:buFont typeface="Arial"/>
              <a:buNone/>
            </a:pPr>
            <a:r>
              <a:rPr lang="es-ES" sz="105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Viaje responsable a áreas naturales que busca </a:t>
            </a:r>
            <a:r>
              <a:rPr lang="es-ES" sz="105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conservar</a:t>
            </a:r>
            <a:r>
              <a:rPr lang="es-ES" sz="105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el medio ambiente y mejorar la calidad de vida de la población local</a:t>
            </a:r>
            <a:endParaRPr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1" name="Google Shape;153;g36a1a7f90d2_0_306">
            <a:extLst>
              <a:ext uri="{FF2B5EF4-FFF2-40B4-BE49-F238E27FC236}">
                <a16:creationId xmlns:a16="http://schemas.microsoft.com/office/drawing/2014/main" id="{DE592963-BD31-4B2B-4E7D-4748DA495C9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2394" t="4059" r="24973" b="5524"/>
          <a:stretch/>
        </p:blipFill>
        <p:spPr>
          <a:xfrm>
            <a:off x="7329017" y="3959026"/>
            <a:ext cx="315900" cy="308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2" name="Google Shape;154;g36a1a7f90d2_0_306">
            <a:extLst>
              <a:ext uri="{FF2B5EF4-FFF2-40B4-BE49-F238E27FC236}">
                <a16:creationId xmlns:a16="http://schemas.microsoft.com/office/drawing/2014/main" id="{9A2D4251-D683-E7A8-66DB-CCA1315C01D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75702" y="4479425"/>
            <a:ext cx="1290161" cy="726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155;g36a1a7f90d2_0_306">
            <a:extLst>
              <a:ext uri="{FF2B5EF4-FFF2-40B4-BE49-F238E27FC236}">
                <a16:creationId xmlns:a16="http://schemas.microsoft.com/office/drawing/2014/main" id="{031981AD-A9A5-37FC-C9C3-B47F2D56074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23260" t="32171" r="13600"/>
          <a:stretch/>
        </p:blipFill>
        <p:spPr>
          <a:xfrm>
            <a:off x="10475705" y="4255418"/>
            <a:ext cx="1290161" cy="22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56;g36a1a7f90d2_0_306">
            <a:extLst>
              <a:ext uri="{FF2B5EF4-FFF2-40B4-BE49-F238E27FC236}">
                <a16:creationId xmlns:a16="http://schemas.microsoft.com/office/drawing/2014/main" id="{E5A92729-72C4-1E8D-DDA7-9DC68CA7920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rcRect l="7435" r="15753"/>
          <a:stretch/>
        </p:blipFill>
        <p:spPr>
          <a:xfrm>
            <a:off x="10476393" y="1362251"/>
            <a:ext cx="1323730" cy="1146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57;g36a1a7f90d2_0_306">
            <a:extLst>
              <a:ext uri="{FF2B5EF4-FFF2-40B4-BE49-F238E27FC236}">
                <a16:creationId xmlns:a16="http://schemas.microsoft.com/office/drawing/2014/main" id="{619648C0-BAC2-9F42-C2F1-92E99BEDE51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475702" y="2548293"/>
            <a:ext cx="1320656" cy="71408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179;g36876e07714_0_14">
            <a:extLst>
              <a:ext uri="{FF2B5EF4-FFF2-40B4-BE49-F238E27FC236}">
                <a16:creationId xmlns:a16="http://schemas.microsoft.com/office/drawing/2014/main" id="{B283C2B1-FE20-76F1-4B63-1D918B238982}"/>
              </a:ext>
            </a:extLst>
          </p:cNvPr>
          <p:cNvSpPr txBox="1"/>
          <p:nvPr/>
        </p:nvSpPr>
        <p:spPr>
          <a:xfrm>
            <a:off x="1703257" y="5478885"/>
            <a:ext cx="1410485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>
              <a:buClr>
                <a:srgbClr val="000000"/>
              </a:buClr>
              <a:buFont typeface="Arial"/>
              <a:buNone/>
            </a:pPr>
            <a:r>
              <a:rPr lang="es-ES" sz="500" i="1" kern="0" dirty="0">
                <a:solidFill>
                  <a:srgbClr val="000000"/>
                </a:solidFill>
                <a:latin typeface="Arial"/>
                <a:ea typeface="Verdana"/>
                <a:cs typeface="Verdana"/>
                <a:sym typeface="Verdana"/>
              </a:rPr>
              <a:t>Fuente: Instituto Nacional de Estadística</a:t>
            </a:r>
            <a:endParaRPr sz="500" i="1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18B2BB8B-12A6-EF5E-3340-B56CA58BA77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571" t="1841" r="560" b="890"/>
          <a:stretch>
            <a:fillRect/>
          </a:stretch>
        </p:blipFill>
        <p:spPr>
          <a:xfrm>
            <a:off x="374598" y="3352798"/>
            <a:ext cx="2676368" cy="2184715"/>
          </a:xfrm>
          <a:prstGeom prst="rect">
            <a:avLst/>
          </a:prstGeom>
        </p:spPr>
      </p:pic>
      <p:pic>
        <p:nvPicPr>
          <p:cNvPr id="29" name="Google Shape;141;g36a1a7f90d2_0_306">
            <a:extLst>
              <a:ext uri="{FF2B5EF4-FFF2-40B4-BE49-F238E27FC236}">
                <a16:creationId xmlns:a16="http://schemas.microsoft.com/office/drawing/2014/main" id="{B9BBAA97-120C-AAEA-BAC5-A32A65B047F7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260511" y="4552369"/>
            <a:ext cx="435739" cy="41119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0A5FFD83-DB00-8E98-883D-CAD14127C839}"/>
              </a:ext>
            </a:extLst>
          </p:cNvPr>
          <p:cNvSpPr txBox="1"/>
          <p:nvPr/>
        </p:nvSpPr>
        <p:spPr>
          <a:xfrm>
            <a:off x="3852190" y="1809659"/>
            <a:ext cx="254073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s-ES" sz="105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Turismo convencional basado en el consumo </a:t>
            </a:r>
          </a:p>
        </p:txBody>
      </p:sp>
      <p:sp>
        <p:nvSpPr>
          <p:cNvPr id="31" name="Google Shape;148;g36a1a7f90d2_0_306">
            <a:extLst>
              <a:ext uri="{FF2B5EF4-FFF2-40B4-BE49-F238E27FC236}">
                <a16:creationId xmlns:a16="http://schemas.microsoft.com/office/drawing/2014/main" id="{3406BC5C-1EE7-B373-53FA-3C5FC498041A}"/>
              </a:ext>
            </a:extLst>
          </p:cNvPr>
          <p:cNvSpPr/>
          <p:nvPr/>
        </p:nvSpPr>
        <p:spPr>
          <a:xfrm>
            <a:off x="6877026" y="4263036"/>
            <a:ext cx="387043" cy="13215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6B058"/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" name="Google Shape;158;g36a1a7f90d2_0_306">
            <a:extLst>
              <a:ext uri="{FF2B5EF4-FFF2-40B4-BE49-F238E27FC236}">
                <a16:creationId xmlns:a16="http://schemas.microsoft.com/office/drawing/2014/main" id="{10463059-CFCA-DCD8-099C-893F4989BADB}"/>
              </a:ext>
            </a:extLst>
          </p:cNvPr>
          <p:cNvSpPr/>
          <p:nvPr/>
        </p:nvSpPr>
        <p:spPr>
          <a:xfrm rot="5400000">
            <a:off x="4997404" y="2334283"/>
            <a:ext cx="262873" cy="16514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9525" cap="flat" cmpd="sng">
            <a:solidFill>
              <a:srgbClr val="E7E6E6">
                <a:lumMod val="5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655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 animBg="1"/>
      <p:bldP spid="10" grpId="0" animBg="1"/>
      <p:bldP spid="11" grpId="0"/>
      <p:bldP spid="13" grpId="0" animBg="1"/>
      <p:bldP spid="14" grpId="0" animBg="1"/>
      <p:bldP spid="15" grpId="0" animBg="1"/>
      <p:bldP spid="16" grpId="0"/>
      <p:bldP spid="17" grpId="0" animBg="1"/>
      <p:bldP spid="18" grpId="0" animBg="1"/>
      <p:bldP spid="19" grpId="0"/>
      <p:bldP spid="20" grpId="0"/>
      <p:bldP spid="27" grpId="0"/>
      <p:bldP spid="30" grpId="0"/>
      <p:bldP spid="31" grpId="0" animBg="1"/>
      <p:bldP spid="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38C15-FFD7-C910-1488-7032B3134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D8234B9A-69F9-B9F5-53AE-0BD42F8F518B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B6E7A325-36AE-3C14-B3DB-C6F3D9FDD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0"/>
            <a:ext cx="12192001" cy="884768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B144712F-3D8E-8DC7-33A5-EE5462BD8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6249" y="344076"/>
            <a:ext cx="1872153" cy="230363"/>
          </a:xfrm>
          <a:prstGeom prst="rect">
            <a:avLst/>
          </a:prstGeom>
        </p:spPr>
      </p:pic>
      <p:sp>
        <p:nvSpPr>
          <p:cNvPr id="2" name="Marcador de número de diapositiva 5">
            <a:extLst>
              <a:ext uri="{FF2B5EF4-FFF2-40B4-BE49-F238E27FC236}">
                <a16:creationId xmlns:a16="http://schemas.microsoft.com/office/drawing/2014/main" id="{5CF5FE55-5159-CE7A-966F-56BF2496274E}"/>
              </a:ext>
            </a:extLst>
          </p:cNvPr>
          <p:cNvSpPr txBox="1">
            <a:spLocks/>
          </p:cNvSpPr>
          <p:nvPr/>
        </p:nvSpPr>
        <p:spPr>
          <a:xfrm>
            <a:off x="11684000" y="6327465"/>
            <a:ext cx="266700" cy="352736"/>
          </a:xfrm>
          <a:prstGeom prst="rect">
            <a:avLst/>
          </a:prstGeom>
        </p:spPr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fld id="{1DC6C377-415A-CC49-BD3A-4175C5AE0561}" type="slidenum">
              <a:rPr lang="es-ES_tradnl" smtClean="0">
                <a:solidFill>
                  <a:prstClr val="black"/>
                </a:solidFill>
                <a:latin typeface="Calibri" panose="020F0502020204030204"/>
              </a:rPr>
              <a:pPr defTabSz="914377"/>
              <a:t>4</a:t>
            </a:fld>
            <a:endParaRPr lang="es-ES_tradnl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CuadroTexto 8">
            <a:extLst>
              <a:ext uri="{FF2B5EF4-FFF2-40B4-BE49-F238E27FC236}">
                <a16:creationId xmlns:a16="http://schemas.microsoft.com/office/drawing/2014/main" id="{1D61377A-9928-95A8-6EC1-3D588C5BAF74}"/>
              </a:ext>
            </a:extLst>
          </p:cNvPr>
          <p:cNvSpPr txBox="1"/>
          <p:nvPr/>
        </p:nvSpPr>
        <p:spPr>
          <a:xfrm>
            <a:off x="424868" y="197916"/>
            <a:ext cx="4474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Pro" panose="020B0504020101020102" pitchFamily="34" charset="0"/>
                <a:ea typeface="+mn-ea"/>
                <a:cs typeface="DIN Pro" panose="020B0504020101020102" pitchFamily="34" charset="0"/>
              </a:rPr>
              <a:t>DEFINICIÓN DE LA PROBLEMÁTICA</a:t>
            </a:r>
          </a:p>
        </p:txBody>
      </p:sp>
      <p:sp>
        <p:nvSpPr>
          <p:cNvPr id="6" name="Google Shape;165;g36876e07714_0_14">
            <a:extLst>
              <a:ext uri="{FF2B5EF4-FFF2-40B4-BE49-F238E27FC236}">
                <a16:creationId xmlns:a16="http://schemas.microsoft.com/office/drawing/2014/main" id="{5B3F2A54-B7D1-9372-6C47-2249DEB5ABA2}"/>
              </a:ext>
            </a:extLst>
          </p:cNvPr>
          <p:cNvSpPr/>
          <p:nvPr/>
        </p:nvSpPr>
        <p:spPr>
          <a:xfrm>
            <a:off x="5190737" y="3496322"/>
            <a:ext cx="6137664" cy="2413063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Google Shape;170;g36876e07714_0_14">
            <a:extLst>
              <a:ext uri="{FF2B5EF4-FFF2-40B4-BE49-F238E27FC236}">
                <a16:creationId xmlns:a16="http://schemas.microsoft.com/office/drawing/2014/main" id="{C12DE0FB-3872-64B2-E4F3-9DB29B4E0A7A}"/>
              </a:ext>
            </a:extLst>
          </p:cNvPr>
          <p:cNvSpPr txBox="1"/>
          <p:nvPr/>
        </p:nvSpPr>
        <p:spPr>
          <a:xfrm>
            <a:off x="5427469" y="3658967"/>
            <a:ext cx="5664199" cy="2132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algn="ctr">
              <a:buClr>
                <a:srgbClr val="000000"/>
              </a:buClr>
              <a:buFont typeface="Arial"/>
              <a:buNone/>
            </a:pPr>
            <a:r>
              <a:rPr lang="es-ES" sz="1500" kern="0" dirty="0">
                <a:solidFill>
                  <a:srgbClr val="000000"/>
                </a:solidFill>
                <a:latin typeface="Arial"/>
                <a:ea typeface="Verdana"/>
                <a:cs typeface="Verdana"/>
                <a:sym typeface="Verdana"/>
              </a:rPr>
              <a:t>PLAN SECTORIAL DE TURISMO DE NATURALEZA Y BIODIVERSIDAD (MITECO)</a:t>
            </a:r>
            <a:endParaRPr sz="1400" b="1" kern="0" dirty="0">
              <a:solidFill>
                <a:srgbClr val="000000"/>
              </a:solidFill>
              <a:latin typeface="Arial"/>
              <a:ea typeface="Verdana"/>
              <a:cs typeface="Verdana"/>
              <a:sym typeface="Verdana"/>
            </a:endParaRPr>
          </a:p>
          <a:p>
            <a:pPr marL="457200" algn="ctr"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endParaRPr sz="1400" b="1" kern="0" dirty="0">
              <a:solidFill>
                <a:srgbClr val="000000"/>
              </a:solidFill>
              <a:latin typeface="Arial"/>
              <a:ea typeface="Verdana"/>
              <a:cs typeface="Verdana"/>
              <a:sym typeface="Verdana"/>
            </a:endParaRPr>
          </a:p>
          <a:p>
            <a:pPr marL="457200" indent="-317500" algn="ctr">
              <a:lnSpc>
                <a:spcPct val="115000"/>
              </a:lnSpc>
              <a:buClr>
                <a:srgbClr val="000000"/>
              </a:buClr>
              <a:buSzPts val="1400"/>
              <a:buFont typeface="Verdana"/>
              <a:buChar char="➔"/>
            </a:pPr>
            <a:r>
              <a:rPr lang="es-ES" sz="1400" kern="0" dirty="0">
                <a:solidFill>
                  <a:srgbClr val="000000"/>
                </a:solidFill>
                <a:latin typeface="Arial"/>
                <a:ea typeface="Verdana"/>
                <a:cs typeface="Verdana"/>
                <a:sym typeface="Verdana"/>
              </a:rPr>
              <a:t>Facilitar</a:t>
            </a:r>
            <a:r>
              <a:rPr lang="es-ES" sz="1400" b="1" kern="0" dirty="0">
                <a:solidFill>
                  <a:srgbClr val="000000"/>
                </a:solidFill>
                <a:latin typeface="Arial"/>
                <a:ea typeface="Verdana"/>
                <a:cs typeface="Verdana"/>
                <a:sym typeface="Verdana"/>
              </a:rPr>
              <a:t> </a:t>
            </a:r>
            <a:r>
              <a:rPr lang="es-ES" sz="1400" u="sng" kern="0" dirty="0">
                <a:solidFill>
                  <a:srgbClr val="000000"/>
                </a:solidFill>
                <a:latin typeface="Arial"/>
                <a:ea typeface="Verdana"/>
                <a:cs typeface="Verdana"/>
                <a:sym typeface="Verdana"/>
              </a:rPr>
              <a:t>información</a:t>
            </a:r>
            <a:r>
              <a:rPr lang="es-ES" sz="1400" kern="0" dirty="0">
                <a:solidFill>
                  <a:srgbClr val="000000"/>
                </a:solidFill>
                <a:latin typeface="Arial"/>
                <a:ea typeface="Verdana"/>
                <a:cs typeface="Verdana"/>
                <a:sym typeface="Verdana"/>
              </a:rPr>
              <a:t> adecuada sobre la </a:t>
            </a:r>
            <a:r>
              <a:rPr lang="es-ES" sz="1400" u="sng" kern="0" dirty="0">
                <a:solidFill>
                  <a:srgbClr val="000000"/>
                </a:solidFill>
                <a:latin typeface="Arial"/>
                <a:ea typeface="Verdana"/>
                <a:cs typeface="Verdana"/>
                <a:sym typeface="Verdana"/>
              </a:rPr>
              <a:t>biodiversidad</a:t>
            </a:r>
            <a:r>
              <a:rPr lang="es-ES" sz="1400" kern="0" dirty="0">
                <a:solidFill>
                  <a:srgbClr val="000000"/>
                </a:solidFill>
                <a:latin typeface="Arial"/>
                <a:ea typeface="Verdana"/>
                <a:cs typeface="Verdana"/>
                <a:sym typeface="Verdana"/>
              </a:rPr>
              <a:t> española para la promoción del turismo de naturaleza.</a:t>
            </a:r>
            <a:endParaRPr sz="1400" kern="0" dirty="0">
              <a:solidFill>
                <a:srgbClr val="000000"/>
              </a:solidFill>
              <a:latin typeface="Arial"/>
              <a:ea typeface="Verdana"/>
              <a:cs typeface="Verdana"/>
              <a:sym typeface="Verdana"/>
            </a:endParaRPr>
          </a:p>
          <a:p>
            <a:pPr marL="457200" algn="ctr"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endParaRPr sz="1400" kern="0" dirty="0">
              <a:solidFill>
                <a:srgbClr val="000000"/>
              </a:solidFill>
              <a:latin typeface="Arial"/>
              <a:ea typeface="Verdana"/>
              <a:cs typeface="Verdana"/>
              <a:sym typeface="Verdana"/>
            </a:endParaRPr>
          </a:p>
          <a:p>
            <a:pPr marL="457200" indent="-317500" algn="ctr">
              <a:lnSpc>
                <a:spcPct val="115000"/>
              </a:lnSpc>
              <a:buClr>
                <a:srgbClr val="000000"/>
              </a:buClr>
              <a:buSzPts val="1400"/>
              <a:buFont typeface="Verdana"/>
              <a:buChar char="➔"/>
            </a:pPr>
            <a:r>
              <a:rPr lang="es-ES" sz="1400" kern="0" dirty="0">
                <a:solidFill>
                  <a:srgbClr val="000000"/>
                </a:solidFill>
                <a:latin typeface="Arial"/>
                <a:ea typeface="Verdana"/>
                <a:cs typeface="Verdana"/>
                <a:sym typeface="Verdana"/>
              </a:rPr>
              <a:t>Desarrollar herramientas tecnológicas para la </a:t>
            </a:r>
            <a:r>
              <a:rPr lang="es-ES" sz="1400" u="sng" kern="0" dirty="0">
                <a:solidFill>
                  <a:srgbClr val="000000"/>
                </a:solidFill>
                <a:latin typeface="Arial"/>
                <a:ea typeface="Verdana"/>
                <a:cs typeface="Verdana"/>
                <a:sym typeface="Verdana"/>
              </a:rPr>
              <a:t>divulgación</a:t>
            </a:r>
            <a:r>
              <a:rPr lang="es-ES" sz="1400" kern="0" dirty="0">
                <a:solidFill>
                  <a:srgbClr val="000000"/>
                </a:solidFill>
                <a:latin typeface="Arial"/>
                <a:ea typeface="Verdana"/>
                <a:cs typeface="Verdana"/>
                <a:sym typeface="Verdana"/>
              </a:rPr>
              <a:t> y la promoción del turismo de naturaleza en España.</a:t>
            </a:r>
            <a:endParaRPr sz="1400" kern="0" dirty="0">
              <a:solidFill>
                <a:srgbClr val="000000"/>
              </a:solidFill>
              <a:latin typeface="Arial"/>
              <a:ea typeface="Verdana"/>
              <a:cs typeface="Verdana"/>
              <a:sym typeface="Verdana"/>
            </a:endParaRPr>
          </a:p>
        </p:txBody>
      </p:sp>
      <p:sp>
        <p:nvSpPr>
          <p:cNvPr id="9" name="Google Shape;171;g36876e07714_0_14">
            <a:extLst>
              <a:ext uri="{FF2B5EF4-FFF2-40B4-BE49-F238E27FC236}">
                <a16:creationId xmlns:a16="http://schemas.microsoft.com/office/drawing/2014/main" id="{CA5F03F7-5E3F-7177-4EBF-EC0B349E638F}"/>
              </a:ext>
            </a:extLst>
          </p:cNvPr>
          <p:cNvSpPr/>
          <p:nvPr/>
        </p:nvSpPr>
        <p:spPr>
          <a:xfrm>
            <a:off x="869003" y="1140668"/>
            <a:ext cx="10531449" cy="54651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rgbClr val="46B0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s-ES" sz="17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PAPEL DEL TURISMO COMO HERRAMIENTA DE CONSERVACIÓN</a:t>
            </a:r>
            <a:endParaRPr sz="17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" name="Google Shape;173;g36876e07714_0_14">
            <a:extLst>
              <a:ext uri="{FF2B5EF4-FFF2-40B4-BE49-F238E27FC236}">
                <a16:creationId xmlns:a16="http://schemas.microsoft.com/office/drawing/2014/main" id="{B95ABFC7-1232-D4C6-DE50-A372DEBE1AE4}"/>
              </a:ext>
            </a:extLst>
          </p:cNvPr>
          <p:cNvSpPr/>
          <p:nvPr/>
        </p:nvSpPr>
        <p:spPr>
          <a:xfrm>
            <a:off x="5112777" y="2160168"/>
            <a:ext cx="1805700" cy="105210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63.404</a:t>
            </a:r>
            <a:r>
              <a:rPr kumimoji="0" lang="es-ES" sz="3250" b="0" i="0" u="none" strike="noStrike" kern="0" cap="none" spc="0" normalizeH="0" baseline="0" noProof="0">
                <a:ln>
                  <a:noFill/>
                </a:ln>
                <a:solidFill>
                  <a:srgbClr val="4F84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s-ES" sz="13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especies silvestres</a:t>
            </a:r>
            <a:r>
              <a:rPr kumimoji="0" lang="es-ES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(EIDOS)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175;g36876e07714_0_14">
            <a:extLst>
              <a:ext uri="{FF2B5EF4-FFF2-40B4-BE49-F238E27FC236}">
                <a16:creationId xmlns:a16="http://schemas.microsoft.com/office/drawing/2014/main" id="{A44C4DB5-43D8-48D1-2FB9-F909778DA1A1}"/>
              </a:ext>
            </a:extLst>
          </p:cNvPr>
          <p:cNvSpPr/>
          <p:nvPr/>
        </p:nvSpPr>
        <p:spPr>
          <a:xfrm>
            <a:off x="7251139" y="2082564"/>
            <a:ext cx="1872300" cy="112710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10.300 km de </a:t>
            </a:r>
            <a:r>
              <a:rPr kumimoji="0" lang="es-ES" sz="13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caminos naturales </a:t>
            </a:r>
            <a:r>
              <a:rPr kumimoji="0" lang="es-ES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y 140 </a:t>
            </a:r>
            <a:r>
              <a:rPr kumimoji="0" lang="es-ES" sz="13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vías verdes</a:t>
            </a: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3" name="Google Shape;176;g36876e07714_0_14">
            <a:extLst>
              <a:ext uri="{FF2B5EF4-FFF2-40B4-BE49-F238E27FC236}">
                <a16:creationId xmlns:a16="http://schemas.microsoft.com/office/drawing/2014/main" id="{DF96CA8B-C5A7-5161-EB4E-26CCED541C8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827" t="10542" r="2000" b="4300"/>
          <a:stretch/>
        </p:blipFill>
        <p:spPr>
          <a:xfrm>
            <a:off x="7058984" y="1923503"/>
            <a:ext cx="521400" cy="461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858585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" name="Google Shape;177;g36876e07714_0_14">
            <a:extLst>
              <a:ext uri="{FF2B5EF4-FFF2-40B4-BE49-F238E27FC236}">
                <a16:creationId xmlns:a16="http://schemas.microsoft.com/office/drawing/2014/main" id="{6BDBCA8B-D12D-C120-5882-2A493C95FF6C}"/>
              </a:ext>
            </a:extLst>
          </p:cNvPr>
          <p:cNvSpPr/>
          <p:nvPr/>
        </p:nvSpPr>
        <p:spPr>
          <a:xfrm>
            <a:off x="9456102" y="2085218"/>
            <a:ext cx="1872300" cy="112710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26 itinerarios por 13 </a:t>
            </a:r>
            <a:r>
              <a:rPr kumimoji="0" lang="es-ES" sz="13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Parques Nacionales </a:t>
            </a:r>
            <a:r>
              <a:rPr kumimoji="0" lang="es-ES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Españoles</a:t>
            </a: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5" name="Google Shape;178;g36876e07714_0_14">
            <a:extLst>
              <a:ext uri="{FF2B5EF4-FFF2-40B4-BE49-F238E27FC236}">
                <a16:creationId xmlns:a16="http://schemas.microsoft.com/office/drawing/2014/main" id="{88B88498-1F9B-BB23-4AB3-651418B7EA1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4528" t="7239" r="12243" b="7494"/>
          <a:stretch/>
        </p:blipFill>
        <p:spPr>
          <a:xfrm>
            <a:off x="9263946" y="1931076"/>
            <a:ext cx="470604" cy="4617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" name="Imagen 18" descr="Mapa&#10;&#10;El contenido generado por IA puede ser incorrecto.">
            <a:extLst>
              <a:ext uri="{FF2B5EF4-FFF2-40B4-BE49-F238E27FC236}">
                <a16:creationId xmlns:a16="http://schemas.microsoft.com/office/drawing/2014/main" id="{DF157F40-1D9B-4112-0483-D1FB5CE0B30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1147" r="21670" b="4221"/>
          <a:stretch>
            <a:fillRect/>
          </a:stretch>
        </p:blipFill>
        <p:spPr>
          <a:xfrm>
            <a:off x="869003" y="1976522"/>
            <a:ext cx="3862042" cy="3848021"/>
          </a:xfrm>
          <a:prstGeom prst="rect">
            <a:avLst/>
          </a:prstGeom>
        </p:spPr>
      </p:pic>
      <p:sp>
        <p:nvSpPr>
          <p:cNvPr id="18" name="Google Shape;179;g36876e07714_0_14">
            <a:extLst>
              <a:ext uri="{FF2B5EF4-FFF2-40B4-BE49-F238E27FC236}">
                <a16:creationId xmlns:a16="http://schemas.microsoft.com/office/drawing/2014/main" id="{12F6FD9C-CD24-5582-1604-9373EFF5C934}"/>
              </a:ext>
            </a:extLst>
          </p:cNvPr>
          <p:cNvSpPr txBox="1"/>
          <p:nvPr/>
        </p:nvSpPr>
        <p:spPr>
          <a:xfrm>
            <a:off x="3328931" y="5793590"/>
            <a:ext cx="1483552" cy="235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00" i="1" dirty="0">
                <a:solidFill>
                  <a:schemeClr val="dk1"/>
                </a:solidFill>
                <a:latin typeface="+mn-lt"/>
                <a:ea typeface="Verdana"/>
                <a:cs typeface="Verdana"/>
                <a:sym typeface="Verdana"/>
              </a:rPr>
              <a:t>Fuente: Observatorio de Turismo Rural 2013</a:t>
            </a:r>
            <a:endParaRPr sz="500" i="1" dirty="0">
              <a:latin typeface="+mn-lt"/>
            </a:endParaRPr>
          </a:p>
        </p:txBody>
      </p:sp>
      <p:pic>
        <p:nvPicPr>
          <p:cNvPr id="11" name="Google Shape;174;g36876e07714_0_14">
            <a:extLst>
              <a:ext uri="{FF2B5EF4-FFF2-40B4-BE49-F238E27FC236}">
                <a16:creationId xmlns:a16="http://schemas.microsoft.com/office/drawing/2014/main" id="{78481558-8645-300E-74A1-E03D78559786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t="8361" b="8361"/>
          <a:stretch/>
        </p:blipFill>
        <p:spPr>
          <a:xfrm>
            <a:off x="4871552" y="2022917"/>
            <a:ext cx="1059858" cy="262872"/>
          </a:xfrm>
          <a:prstGeom prst="flowChartTerminator">
            <a:avLst/>
          </a:prstGeom>
          <a:noFill/>
          <a:ln w="9525" cap="flat" cmpd="sng">
            <a:solidFill>
              <a:srgbClr val="767676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45006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0" grpId="0" animBg="1"/>
      <p:bldP spid="12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ECFA6-0A46-4B77-9D14-F4BB1D3C6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ea_compressed_2">
            <a:hlinkClick r:id="" action="ppaction://media"/>
            <a:extLst>
              <a:ext uri="{FF2B5EF4-FFF2-40B4-BE49-F238E27FC236}">
                <a16:creationId xmlns:a16="http://schemas.microsoft.com/office/drawing/2014/main" id="{7CA4CE20-C9AA-DDB0-7819-E10BF44973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2661" y="1289391"/>
            <a:ext cx="7701515" cy="4332102"/>
          </a:xfrm>
          <a:prstGeom prst="rect">
            <a:avLst/>
          </a:prstGeom>
        </p:spPr>
      </p:pic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D12F152-B821-AE23-9D15-67D72BC1831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D9AEA168-C3D5-576E-379C-4FB306E68F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" y="0"/>
            <a:ext cx="12192001" cy="884768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DF0701F1-554D-B78E-E2D0-2AC19E4AE0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6249" y="344076"/>
            <a:ext cx="1872153" cy="230363"/>
          </a:xfrm>
          <a:prstGeom prst="rect">
            <a:avLst/>
          </a:prstGeom>
        </p:spPr>
      </p:pic>
      <p:sp>
        <p:nvSpPr>
          <p:cNvPr id="2" name="Marcador de número de diapositiva 5">
            <a:extLst>
              <a:ext uri="{FF2B5EF4-FFF2-40B4-BE49-F238E27FC236}">
                <a16:creationId xmlns:a16="http://schemas.microsoft.com/office/drawing/2014/main" id="{640040EF-C0C0-5642-F2ED-AF0951B91123}"/>
              </a:ext>
            </a:extLst>
          </p:cNvPr>
          <p:cNvSpPr txBox="1">
            <a:spLocks/>
          </p:cNvSpPr>
          <p:nvPr/>
        </p:nvSpPr>
        <p:spPr>
          <a:xfrm>
            <a:off x="11684000" y="6327465"/>
            <a:ext cx="266700" cy="352736"/>
          </a:xfrm>
          <a:prstGeom prst="rect">
            <a:avLst/>
          </a:prstGeom>
        </p:spPr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fld id="{1DC6C377-415A-CC49-BD3A-4175C5AE0561}" type="slidenum">
              <a:rPr lang="es-ES_tradnl" smtClean="0">
                <a:solidFill>
                  <a:prstClr val="black"/>
                </a:solidFill>
                <a:latin typeface="Calibri" panose="020F0502020204030204"/>
              </a:rPr>
              <a:pPr defTabSz="914377"/>
              <a:t>5</a:t>
            </a:fld>
            <a:endParaRPr lang="es-ES_tradnl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CuadroTexto 8">
            <a:extLst>
              <a:ext uri="{FF2B5EF4-FFF2-40B4-BE49-F238E27FC236}">
                <a16:creationId xmlns:a16="http://schemas.microsoft.com/office/drawing/2014/main" id="{9876484D-61D9-31F1-F375-1CCE2C3240F5}"/>
              </a:ext>
            </a:extLst>
          </p:cNvPr>
          <p:cNvSpPr txBox="1"/>
          <p:nvPr/>
        </p:nvSpPr>
        <p:spPr>
          <a:xfrm>
            <a:off x="424868" y="197916"/>
            <a:ext cx="3034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400" dirty="0">
                <a:solidFill>
                  <a:prstClr val="white"/>
                </a:solidFill>
                <a:latin typeface="DIN Pro" panose="020B0504020101020102" pitchFamily="34" charset="0"/>
                <a:cs typeface="DIN Pro" panose="020B0504020101020102" pitchFamily="34" charset="0"/>
              </a:rPr>
              <a:t>SOLUCIÓN PROPUESTA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 Pro" panose="020B0504020101020102" pitchFamily="34" charset="0"/>
              <a:ea typeface="+mn-ea"/>
              <a:cs typeface="DIN Pro" panose="020B0504020101020102" pitchFamily="34" charset="0"/>
            </a:endParaRPr>
          </a:p>
        </p:txBody>
      </p:sp>
      <p:pic>
        <p:nvPicPr>
          <p:cNvPr id="6" name="Google Shape;192;g3680c059560_0_19">
            <a:extLst>
              <a:ext uri="{FF2B5EF4-FFF2-40B4-BE49-F238E27FC236}">
                <a16:creationId xmlns:a16="http://schemas.microsoft.com/office/drawing/2014/main" id="{7F440555-0FA8-CBF8-9613-644FA790F0A4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61758" y="2839580"/>
            <a:ext cx="3341797" cy="326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BACF859-BC69-9C0E-0879-771FB7C20F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1758" y="3237167"/>
            <a:ext cx="1952290" cy="2735108"/>
          </a:xfrm>
          <a:prstGeom prst="rect">
            <a:avLst/>
          </a:prstGeom>
          <a:ln w="3175">
            <a:solidFill>
              <a:srgbClr val="000000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50054B0-AF1A-8B0C-B3CC-69AF9898E2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66220" y="3237167"/>
            <a:ext cx="1922871" cy="2735108"/>
          </a:xfrm>
          <a:prstGeom prst="rect">
            <a:avLst/>
          </a:prstGeom>
          <a:ln w="3175">
            <a:solidFill>
              <a:srgbClr val="000000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0D1F548-CBBE-C73B-076F-EE25D959C0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35075" y="1380901"/>
            <a:ext cx="2476411" cy="31556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C890720-D3FC-8835-5CD4-5735401DE710}"/>
              </a:ext>
            </a:extLst>
          </p:cNvPr>
          <p:cNvSpPr txBox="1"/>
          <p:nvPr/>
        </p:nvSpPr>
        <p:spPr>
          <a:xfrm>
            <a:off x="8161758" y="1097740"/>
            <a:ext cx="2501900" cy="261610"/>
          </a:xfrm>
          <a:prstGeom prst="rect">
            <a:avLst/>
          </a:prstGeom>
          <a:solidFill>
            <a:srgbClr val="FFFFFF">
              <a:lumMod val="95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Estado de conservación       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4D79237-D3A0-6DE4-7C8B-2BCD483013D5}"/>
              </a:ext>
            </a:extLst>
          </p:cNvPr>
          <p:cNvSpPr txBox="1"/>
          <p:nvPr/>
        </p:nvSpPr>
        <p:spPr>
          <a:xfrm>
            <a:off x="8161758" y="1795879"/>
            <a:ext cx="2501900" cy="261610"/>
          </a:xfrm>
          <a:prstGeom prst="rect">
            <a:avLst/>
          </a:prstGeom>
          <a:solidFill>
            <a:srgbClr val="FFFFFF">
              <a:lumMod val="95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Especies Exóticas Invasoras        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75E2472-754C-DBC0-480E-FC68862A27D2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1" r="36909" b="-5159"/>
          <a:stretch>
            <a:fillRect/>
          </a:stretch>
        </p:blipFill>
        <p:spPr>
          <a:xfrm>
            <a:off x="8161758" y="2091290"/>
            <a:ext cx="2345661" cy="322493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F1AF9BF-09E2-C4C9-C667-417095CD9040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76223" t="51679" r="3834" b="1617"/>
          <a:stretch>
            <a:fillRect/>
          </a:stretch>
        </p:blipFill>
        <p:spPr>
          <a:xfrm>
            <a:off x="9825458" y="2110782"/>
            <a:ext cx="838200" cy="161925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A2917A0F-15C2-B400-1531-519D52CB5545}"/>
              </a:ext>
            </a:extLst>
          </p:cNvPr>
          <p:cNvSpPr txBox="1"/>
          <p:nvPr/>
        </p:nvSpPr>
        <p:spPr>
          <a:xfrm>
            <a:off x="8174458" y="2521841"/>
            <a:ext cx="3317573" cy="261610"/>
          </a:xfrm>
          <a:prstGeom prst="rect">
            <a:avLst/>
          </a:prstGeom>
          <a:solidFill>
            <a:srgbClr val="FFFFFF">
              <a:lumMod val="95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Filtrado y personalización</a:t>
            </a:r>
          </a:p>
        </p:txBody>
      </p:sp>
      <p:pic>
        <p:nvPicPr>
          <p:cNvPr id="17" name="Google Shape;453;g36a1a7f90d2_0_348">
            <a:extLst>
              <a:ext uri="{FF2B5EF4-FFF2-40B4-BE49-F238E27FC236}">
                <a16:creationId xmlns:a16="http://schemas.microsoft.com/office/drawing/2014/main" id="{164CC110-C947-9174-5E24-6093F723580C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 r="45643" b="41277"/>
          <a:stretch>
            <a:fillRect/>
          </a:stretch>
        </p:blipFill>
        <p:spPr>
          <a:xfrm>
            <a:off x="10811405" y="1069598"/>
            <a:ext cx="692150" cy="1267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53;g36a1a7f90d2_0_348">
            <a:extLst>
              <a:ext uri="{FF2B5EF4-FFF2-40B4-BE49-F238E27FC236}">
                <a16:creationId xmlns:a16="http://schemas.microsoft.com/office/drawing/2014/main" id="{23C43963-38DB-4B97-5081-7373BF772E9C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 t="55531" r="45643"/>
          <a:stretch>
            <a:fillRect/>
          </a:stretch>
        </p:blipFill>
        <p:spPr>
          <a:xfrm>
            <a:off x="11503555" y="1187058"/>
            <a:ext cx="692150" cy="9597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01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48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FD50C-9DF9-EDE7-9B17-8BC09EADC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09B506E3-D85D-5B2E-3657-4BD6935749A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560DAE42-700A-4457-2157-32DE07C2C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0"/>
            <a:ext cx="12192001" cy="884768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87A320A8-896C-7490-6D6A-97526EC47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6249" y="344076"/>
            <a:ext cx="1872153" cy="230363"/>
          </a:xfrm>
          <a:prstGeom prst="rect">
            <a:avLst/>
          </a:prstGeom>
        </p:spPr>
      </p:pic>
      <p:sp>
        <p:nvSpPr>
          <p:cNvPr id="2" name="Marcador de número de diapositiva 5">
            <a:extLst>
              <a:ext uri="{FF2B5EF4-FFF2-40B4-BE49-F238E27FC236}">
                <a16:creationId xmlns:a16="http://schemas.microsoft.com/office/drawing/2014/main" id="{87B3A6EE-22C1-0276-25D1-CE8A83C754E0}"/>
              </a:ext>
            </a:extLst>
          </p:cNvPr>
          <p:cNvSpPr txBox="1">
            <a:spLocks/>
          </p:cNvSpPr>
          <p:nvPr/>
        </p:nvSpPr>
        <p:spPr>
          <a:xfrm>
            <a:off x="11684000" y="6327465"/>
            <a:ext cx="266700" cy="352736"/>
          </a:xfrm>
          <a:prstGeom prst="rect">
            <a:avLst/>
          </a:prstGeom>
        </p:spPr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fld id="{1DC6C377-415A-CC49-BD3A-4175C5AE0561}" type="slidenum">
              <a:rPr lang="es-ES_tradnl" smtClean="0">
                <a:solidFill>
                  <a:prstClr val="black"/>
                </a:solidFill>
                <a:latin typeface="Calibri" panose="020F0502020204030204"/>
              </a:rPr>
              <a:pPr defTabSz="914377"/>
              <a:t>6</a:t>
            </a:fld>
            <a:endParaRPr lang="es-ES_tradnl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CuadroTexto 8">
            <a:extLst>
              <a:ext uri="{FF2B5EF4-FFF2-40B4-BE49-F238E27FC236}">
                <a16:creationId xmlns:a16="http://schemas.microsoft.com/office/drawing/2014/main" id="{34677004-1198-5385-65D8-E2FEFB38675F}"/>
              </a:ext>
            </a:extLst>
          </p:cNvPr>
          <p:cNvSpPr txBox="1"/>
          <p:nvPr/>
        </p:nvSpPr>
        <p:spPr>
          <a:xfrm>
            <a:off x="424868" y="197916"/>
            <a:ext cx="6642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Pro" panose="020B0504020101020102" pitchFamily="34" charset="0"/>
                <a:ea typeface="+mn-ea"/>
                <a:cs typeface="DIN Pro" panose="020B0504020101020102" pitchFamily="34" charset="0"/>
              </a:rPr>
              <a:t>TRABAJOS REALIZADOS DURANTE LA COMPETICIÓN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CC773D-816B-4C04-92DB-1F3D98788180}"/>
              </a:ext>
            </a:extLst>
          </p:cNvPr>
          <p:cNvSpPr txBox="1"/>
          <p:nvPr/>
        </p:nvSpPr>
        <p:spPr>
          <a:xfrm>
            <a:off x="10392325" y="1636681"/>
            <a:ext cx="6366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spcBef>
                <a:spcPts val="600"/>
              </a:spcBef>
              <a:defRPr/>
            </a:pPr>
            <a:endParaRPr lang="es-ES" sz="1800" b="1" dirty="0">
              <a:solidFill>
                <a:prstClr val="black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6" name="Google Shape;202;p5">
            <a:extLst>
              <a:ext uri="{FF2B5EF4-FFF2-40B4-BE49-F238E27FC236}">
                <a16:creationId xmlns:a16="http://schemas.microsoft.com/office/drawing/2014/main" id="{49B88B1A-8346-B92F-EC58-41A71682324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8290" y="2442375"/>
            <a:ext cx="1255400" cy="1820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" name="Google Shape;203;p5">
            <a:extLst>
              <a:ext uri="{FF2B5EF4-FFF2-40B4-BE49-F238E27FC236}">
                <a16:creationId xmlns:a16="http://schemas.microsoft.com/office/drawing/2014/main" id="{04575364-7139-19C6-A513-2B2C18E912B1}"/>
              </a:ext>
            </a:extLst>
          </p:cNvPr>
          <p:cNvGrpSpPr/>
          <p:nvPr/>
        </p:nvGrpSpPr>
        <p:grpSpPr>
          <a:xfrm>
            <a:off x="593700" y="2787338"/>
            <a:ext cx="4313212" cy="1284207"/>
            <a:chOff x="593725" y="1364863"/>
            <a:chExt cx="4313212" cy="1284207"/>
          </a:xfrm>
        </p:grpSpPr>
        <p:sp>
          <p:nvSpPr>
            <p:cNvPr id="38" name="Google Shape;204;p5">
              <a:extLst>
                <a:ext uri="{FF2B5EF4-FFF2-40B4-BE49-F238E27FC236}">
                  <a16:creationId xmlns:a16="http://schemas.microsoft.com/office/drawing/2014/main" id="{9260E6C8-3AF1-0EFA-4596-03A71BB8B4BC}"/>
                </a:ext>
              </a:extLst>
            </p:cNvPr>
            <p:cNvSpPr/>
            <p:nvPr/>
          </p:nvSpPr>
          <p:spPr>
            <a:xfrm>
              <a:off x="593725" y="1364863"/>
              <a:ext cx="4278600" cy="12432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46B0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205;p5">
              <a:extLst>
                <a:ext uri="{FF2B5EF4-FFF2-40B4-BE49-F238E27FC236}">
                  <a16:creationId xmlns:a16="http://schemas.microsoft.com/office/drawing/2014/main" id="{D399D190-AC30-E036-5DA4-1D3CB220B78F}"/>
                </a:ext>
              </a:extLst>
            </p:cNvPr>
            <p:cNvSpPr txBox="1"/>
            <p:nvPr/>
          </p:nvSpPr>
          <p:spPr>
            <a:xfrm>
              <a:off x="628337" y="1405870"/>
              <a:ext cx="4278600" cy="124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s-ES" sz="1400" b="1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Ubicaciones:</a:t>
              </a:r>
              <a:endParaRPr sz="6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>
                <a:buClr>
                  <a:srgbClr val="000000"/>
                </a:buClr>
                <a:buFont typeface="Arial"/>
                <a:buNone/>
              </a:pPr>
              <a:endParaRPr sz="60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marL="457200" indent="-317500">
                <a:buClr>
                  <a:srgbClr val="000000"/>
                </a:buClr>
                <a:buSzPts val="1400"/>
                <a:buFont typeface="Arial"/>
                <a:buChar char="●"/>
              </a:pPr>
              <a:r>
                <a:rPr lang="es-ES" sz="1400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IEET (Base de datos y Atlas y Libros Rojos)</a:t>
              </a:r>
              <a:endParaRPr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marL="457200" indent="-317500">
                <a:buClr>
                  <a:srgbClr val="000000"/>
                </a:buClr>
                <a:buSzPts val="1400"/>
                <a:buFont typeface="Arial"/>
                <a:buChar char="●"/>
              </a:pPr>
              <a:r>
                <a:rPr lang="es-ES" sz="1400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IEPNB - EIDOS (API)</a:t>
              </a:r>
              <a:endParaRPr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marL="457200" indent="-317500">
                <a:buClr>
                  <a:srgbClr val="000000"/>
                </a:buClr>
                <a:buSzPts val="1400"/>
                <a:buFont typeface="Arial"/>
                <a:buChar char="●"/>
              </a:pPr>
              <a:r>
                <a:rPr lang="es-ES" sz="1400" kern="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iNaturalist</a:t>
              </a:r>
              <a:r>
                <a:rPr lang="es-ES" sz="1400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 (base de datos de observaciones)</a:t>
              </a:r>
              <a:endParaRPr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0" name="Google Shape;206;p5">
            <a:extLst>
              <a:ext uri="{FF2B5EF4-FFF2-40B4-BE49-F238E27FC236}">
                <a16:creationId xmlns:a16="http://schemas.microsoft.com/office/drawing/2014/main" id="{614B0F7F-548F-13AE-BF8F-4539D826A1B1}"/>
              </a:ext>
            </a:extLst>
          </p:cNvPr>
          <p:cNvGrpSpPr/>
          <p:nvPr/>
        </p:nvGrpSpPr>
        <p:grpSpPr>
          <a:xfrm>
            <a:off x="7489000" y="1494763"/>
            <a:ext cx="4278600" cy="1877987"/>
            <a:chOff x="7489000" y="1570963"/>
            <a:chExt cx="4278600" cy="1877987"/>
          </a:xfrm>
        </p:grpSpPr>
        <p:sp>
          <p:nvSpPr>
            <p:cNvPr id="41" name="Google Shape;207;p5">
              <a:extLst>
                <a:ext uri="{FF2B5EF4-FFF2-40B4-BE49-F238E27FC236}">
                  <a16:creationId xmlns:a16="http://schemas.microsoft.com/office/drawing/2014/main" id="{718F9BDF-D0BB-ECC1-7939-8746883CC236}"/>
                </a:ext>
              </a:extLst>
            </p:cNvPr>
            <p:cNvSpPr/>
            <p:nvPr/>
          </p:nvSpPr>
          <p:spPr>
            <a:xfrm>
              <a:off x="7489000" y="1570963"/>
              <a:ext cx="4278600" cy="18210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46B0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208;p5">
              <a:extLst>
                <a:ext uri="{FF2B5EF4-FFF2-40B4-BE49-F238E27FC236}">
                  <a16:creationId xmlns:a16="http://schemas.microsoft.com/office/drawing/2014/main" id="{85F7FA6B-62D7-C8A8-5572-6F637FE892C9}"/>
                </a:ext>
              </a:extLst>
            </p:cNvPr>
            <p:cNvSpPr txBox="1"/>
            <p:nvPr/>
          </p:nvSpPr>
          <p:spPr>
            <a:xfrm>
              <a:off x="7533124" y="1627950"/>
              <a:ext cx="4213826" cy="18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s-ES" sz="1400" b="1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Descripciones:</a:t>
              </a:r>
              <a:endParaRPr sz="14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marL="457200" indent="-317500">
                <a:buClr>
                  <a:srgbClr val="000000"/>
                </a:buClr>
                <a:buSzPts val="1400"/>
                <a:buFont typeface="Arial"/>
                <a:buChar char="●"/>
              </a:pPr>
              <a:r>
                <a:rPr lang="es-ES" sz="1400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IEET (Atlas y Libros Rojos)</a:t>
              </a:r>
              <a:endParaRPr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marL="457200" indent="-317500">
                <a:buClr>
                  <a:srgbClr val="000000"/>
                </a:buClr>
                <a:buSzPts val="1400"/>
                <a:buFont typeface="Arial"/>
                <a:buChar char="●"/>
              </a:pPr>
              <a:r>
                <a:rPr lang="es-ES" sz="1400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IEPNB - EIDOS (web </a:t>
              </a:r>
              <a:r>
                <a:rPr lang="es-ES" sz="1400" kern="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scraping</a:t>
              </a:r>
              <a:r>
                <a:rPr lang="es-ES" sz="1400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 manual)</a:t>
              </a:r>
              <a:endParaRPr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marL="457200" indent="-317500">
                <a:buClr>
                  <a:srgbClr val="000000"/>
                </a:buClr>
                <a:buSzPts val="1400"/>
                <a:buFont typeface="Arial"/>
                <a:buChar char="●"/>
              </a:pPr>
              <a:r>
                <a:rPr lang="es-ES" sz="1400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SEO BirdLife (Python web </a:t>
              </a:r>
              <a:r>
                <a:rPr lang="es-ES" sz="1400" kern="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scraping</a:t>
              </a:r>
              <a:r>
                <a:rPr lang="es-ES" sz="1400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)</a:t>
              </a:r>
              <a:endParaRPr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marL="457200" indent="-317500">
                <a:buClr>
                  <a:srgbClr val="000000"/>
                </a:buClr>
                <a:buSzPts val="1400"/>
                <a:buFont typeface="Arial"/>
                <a:buChar char="●"/>
              </a:pPr>
              <a:r>
                <a:rPr lang="es-ES" sz="1400" kern="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Fungipedia</a:t>
              </a:r>
              <a:r>
                <a:rPr lang="es-ES" sz="1400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 (Python web </a:t>
              </a:r>
              <a:r>
                <a:rPr lang="es-ES" sz="1400" kern="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scraping</a:t>
              </a:r>
              <a:r>
                <a:rPr lang="es-ES" sz="1400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)</a:t>
              </a:r>
              <a:endParaRPr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marL="457200" indent="-317500">
                <a:buClr>
                  <a:srgbClr val="000000"/>
                </a:buClr>
                <a:buSzPts val="1400"/>
                <a:buFont typeface="Arial"/>
                <a:buChar char="●"/>
              </a:pPr>
              <a:r>
                <a:rPr lang="es-ES" sz="1400" kern="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VertebradosIbericos</a:t>
              </a:r>
              <a:r>
                <a:rPr lang="es-ES" sz="1400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 (web </a:t>
              </a:r>
              <a:r>
                <a:rPr lang="es-ES" sz="1400" kern="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scraping</a:t>
              </a:r>
              <a:r>
                <a:rPr lang="es-ES" sz="1400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 manual)</a:t>
              </a:r>
              <a:endParaRPr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3" name="Google Shape;209;p5">
            <a:extLst>
              <a:ext uri="{FF2B5EF4-FFF2-40B4-BE49-F238E27FC236}">
                <a16:creationId xmlns:a16="http://schemas.microsoft.com/office/drawing/2014/main" id="{BB761797-F12F-430B-853B-9A0AE453F0EE}"/>
              </a:ext>
            </a:extLst>
          </p:cNvPr>
          <p:cNvGrpSpPr/>
          <p:nvPr/>
        </p:nvGrpSpPr>
        <p:grpSpPr>
          <a:xfrm>
            <a:off x="593700" y="4323049"/>
            <a:ext cx="4313212" cy="1610059"/>
            <a:chOff x="593713" y="4440549"/>
            <a:chExt cx="4313212" cy="1399200"/>
          </a:xfrm>
        </p:grpSpPr>
        <p:sp>
          <p:nvSpPr>
            <p:cNvPr id="44" name="Google Shape;210;p5">
              <a:extLst>
                <a:ext uri="{FF2B5EF4-FFF2-40B4-BE49-F238E27FC236}">
                  <a16:creationId xmlns:a16="http://schemas.microsoft.com/office/drawing/2014/main" id="{04A13EA3-10B7-AEE0-B630-DDB0C83F8845}"/>
                </a:ext>
              </a:extLst>
            </p:cNvPr>
            <p:cNvSpPr/>
            <p:nvPr/>
          </p:nvSpPr>
          <p:spPr>
            <a:xfrm>
              <a:off x="593713" y="4440549"/>
              <a:ext cx="4278600" cy="13992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46B0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211;p5">
              <a:extLst>
                <a:ext uri="{FF2B5EF4-FFF2-40B4-BE49-F238E27FC236}">
                  <a16:creationId xmlns:a16="http://schemas.microsoft.com/office/drawing/2014/main" id="{6BDA0E7D-C502-4CD5-C9A6-71AEA93F90CA}"/>
                </a:ext>
              </a:extLst>
            </p:cNvPr>
            <p:cNvSpPr txBox="1"/>
            <p:nvPr/>
          </p:nvSpPr>
          <p:spPr>
            <a:xfrm>
              <a:off x="628325" y="4457104"/>
              <a:ext cx="4278600" cy="136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s-ES" sz="1400" b="1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Otra información sobre las especies:</a:t>
              </a:r>
              <a:endParaRPr sz="6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>
                <a:buClr>
                  <a:srgbClr val="000000"/>
                </a:buClr>
                <a:buFont typeface="Arial"/>
                <a:buNone/>
              </a:pPr>
              <a:endParaRPr sz="60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marL="457200" indent="-317500">
                <a:buClr>
                  <a:srgbClr val="000000"/>
                </a:buClr>
                <a:buSzPts val="1400"/>
                <a:buFont typeface="Arial"/>
                <a:buChar char="●"/>
              </a:pPr>
              <a:r>
                <a:rPr lang="es-ES" sz="1400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Taxonomía (API EIDOS)</a:t>
              </a:r>
              <a:endParaRPr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marL="457200" indent="-317500">
                <a:buClr>
                  <a:srgbClr val="000000"/>
                </a:buClr>
                <a:buSzPts val="1400"/>
                <a:buFont typeface="Arial"/>
                <a:buChar char="●"/>
              </a:pPr>
              <a:r>
                <a:rPr lang="es-ES" sz="1400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Estado de conservación (API EIDOS)</a:t>
              </a:r>
              <a:endParaRPr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marL="457200" indent="-317500">
                <a:buClr>
                  <a:srgbClr val="000000"/>
                </a:buClr>
                <a:buSzPts val="1400"/>
                <a:buFont typeface="Arial"/>
                <a:buChar char="●"/>
              </a:pPr>
              <a:r>
                <a:rPr lang="es-ES" sz="1400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Estado legal (API EIDOS)</a:t>
              </a:r>
              <a:endParaRPr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marL="457200" indent="-317500">
                <a:buClr>
                  <a:srgbClr val="000000"/>
                </a:buClr>
                <a:buSzPts val="1400"/>
                <a:buFont typeface="Arial"/>
                <a:buChar char="●"/>
              </a:pPr>
              <a:r>
                <a:rPr lang="es-ES" sz="1400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Conjunto de nombres comunes (API EIDOS)</a:t>
              </a:r>
              <a:endParaRPr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marL="457200" indent="-317500">
                <a:buClr>
                  <a:srgbClr val="000000"/>
                </a:buClr>
                <a:buSzPts val="1400"/>
                <a:buFont typeface="Arial"/>
                <a:buChar char="●"/>
              </a:pPr>
              <a:r>
                <a:rPr lang="es-ES" sz="1400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Imágenes (principalmente </a:t>
              </a:r>
              <a:r>
                <a:rPr lang="es-ES" sz="1400" kern="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iNaturalist</a:t>
              </a:r>
              <a:r>
                <a:rPr lang="es-ES" sz="1400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; otras)</a:t>
              </a:r>
              <a:endParaRPr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6" name="Google Shape;212;p5">
            <a:extLst>
              <a:ext uri="{FF2B5EF4-FFF2-40B4-BE49-F238E27FC236}">
                <a16:creationId xmlns:a16="http://schemas.microsoft.com/office/drawing/2014/main" id="{E4444D5E-5C60-7AE6-D719-810F47768C18}"/>
              </a:ext>
            </a:extLst>
          </p:cNvPr>
          <p:cNvGrpSpPr/>
          <p:nvPr/>
        </p:nvGrpSpPr>
        <p:grpSpPr>
          <a:xfrm>
            <a:off x="593713" y="1098350"/>
            <a:ext cx="4278600" cy="1399200"/>
            <a:chOff x="593725" y="2784650"/>
            <a:chExt cx="4278600" cy="1399200"/>
          </a:xfrm>
        </p:grpSpPr>
        <p:sp>
          <p:nvSpPr>
            <p:cNvPr id="47" name="Google Shape;213;p5">
              <a:extLst>
                <a:ext uri="{FF2B5EF4-FFF2-40B4-BE49-F238E27FC236}">
                  <a16:creationId xmlns:a16="http://schemas.microsoft.com/office/drawing/2014/main" id="{B0618FDD-B286-B059-741B-D854DF0C3EAD}"/>
                </a:ext>
              </a:extLst>
            </p:cNvPr>
            <p:cNvSpPr/>
            <p:nvPr/>
          </p:nvSpPr>
          <p:spPr>
            <a:xfrm>
              <a:off x="593725" y="2784650"/>
              <a:ext cx="4278600" cy="13992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46B0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214;p5">
              <a:extLst>
                <a:ext uri="{FF2B5EF4-FFF2-40B4-BE49-F238E27FC236}">
                  <a16:creationId xmlns:a16="http://schemas.microsoft.com/office/drawing/2014/main" id="{603CBE6A-7985-F0BF-585E-0A447A8D7FC7}"/>
                </a:ext>
              </a:extLst>
            </p:cNvPr>
            <p:cNvSpPr txBox="1"/>
            <p:nvPr/>
          </p:nvSpPr>
          <p:spPr>
            <a:xfrm>
              <a:off x="628323" y="2807800"/>
              <a:ext cx="4213875" cy="136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s-ES" sz="1400" b="1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Rutas:</a:t>
              </a:r>
              <a:endParaRPr sz="6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>
                <a:buClr>
                  <a:srgbClr val="000000"/>
                </a:buClr>
                <a:buFont typeface="Arial"/>
                <a:buNone/>
              </a:pPr>
              <a:endParaRPr sz="60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marL="457200" indent="-317500">
                <a:buClr>
                  <a:srgbClr val="000000"/>
                </a:buClr>
                <a:buSzPts val="1400"/>
                <a:buFont typeface="Arial"/>
                <a:buChar char="●"/>
              </a:pPr>
              <a:r>
                <a:rPr lang="es-ES" sz="1400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Caminos Naturales (IGN)</a:t>
              </a:r>
              <a:endParaRPr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marL="457200" indent="-317500">
                <a:buClr>
                  <a:srgbClr val="000000"/>
                </a:buClr>
                <a:buSzPts val="1400"/>
                <a:buFont typeface="Arial"/>
                <a:buChar char="●"/>
              </a:pPr>
              <a:r>
                <a:rPr lang="es-ES" sz="1400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Rutas </a:t>
              </a:r>
              <a:r>
                <a:rPr lang="es-ES" sz="1400" kern="0" dirty="0">
                  <a:solidFill>
                    <a:srgbClr val="000000"/>
                  </a:solidFill>
                  <a:highlight>
                    <a:srgbClr val="FFFFFF"/>
                  </a:highlight>
                  <a:latin typeface="Arial"/>
                  <a:cs typeface="Arial"/>
                  <a:sym typeface="Arial"/>
                </a:rPr>
                <a:t>Parques Nacionales (IGN / OAPN)</a:t>
              </a:r>
              <a:endParaRPr sz="1400" kern="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endParaRPr>
            </a:p>
            <a:p>
              <a:pPr marL="457200" indent="-317500">
                <a:buClr>
                  <a:srgbClr val="000000"/>
                </a:buClr>
                <a:buSzPts val="1400"/>
                <a:buFont typeface="Arial"/>
                <a:buChar char="●"/>
              </a:pPr>
              <a:r>
                <a:rPr lang="es-ES" sz="1400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Senderos FEDME (IGN)</a:t>
              </a:r>
              <a:endParaRPr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marL="457200" indent="-317500">
                <a:buClr>
                  <a:srgbClr val="000000"/>
                </a:buClr>
                <a:buSzPts val="1400"/>
                <a:buFont typeface="Arial"/>
                <a:buChar char="●"/>
              </a:pPr>
              <a:r>
                <a:rPr lang="es-ES" sz="1400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Vías Verdes (F. de Ferrocarriles Españoles)</a:t>
              </a:r>
              <a:endParaRPr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9" name="Google Shape;215;p5">
            <a:extLst>
              <a:ext uri="{FF2B5EF4-FFF2-40B4-BE49-F238E27FC236}">
                <a16:creationId xmlns:a16="http://schemas.microsoft.com/office/drawing/2014/main" id="{36B00AC8-8977-3072-5EA3-82A059EDB8FB}"/>
              </a:ext>
            </a:extLst>
          </p:cNvPr>
          <p:cNvGrpSpPr/>
          <p:nvPr/>
        </p:nvGrpSpPr>
        <p:grpSpPr>
          <a:xfrm>
            <a:off x="7489000" y="3804488"/>
            <a:ext cx="4278600" cy="1407562"/>
            <a:chOff x="7489000" y="3880688"/>
            <a:chExt cx="4278600" cy="1407562"/>
          </a:xfrm>
        </p:grpSpPr>
        <p:sp>
          <p:nvSpPr>
            <p:cNvPr id="50" name="Google Shape;216;p5">
              <a:extLst>
                <a:ext uri="{FF2B5EF4-FFF2-40B4-BE49-F238E27FC236}">
                  <a16:creationId xmlns:a16="http://schemas.microsoft.com/office/drawing/2014/main" id="{B487079D-90C2-C4A6-506D-1D28D7BC407E}"/>
                </a:ext>
              </a:extLst>
            </p:cNvPr>
            <p:cNvSpPr/>
            <p:nvPr/>
          </p:nvSpPr>
          <p:spPr>
            <a:xfrm>
              <a:off x="7489000" y="3880688"/>
              <a:ext cx="4278600" cy="12432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46B0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217;p5">
              <a:extLst>
                <a:ext uri="{FF2B5EF4-FFF2-40B4-BE49-F238E27FC236}">
                  <a16:creationId xmlns:a16="http://schemas.microsoft.com/office/drawing/2014/main" id="{87111E75-D8CD-C188-BB0C-073F3EDD828E}"/>
                </a:ext>
              </a:extLst>
            </p:cNvPr>
            <p:cNvSpPr txBox="1"/>
            <p:nvPr/>
          </p:nvSpPr>
          <p:spPr>
            <a:xfrm>
              <a:off x="7568087" y="3978450"/>
              <a:ext cx="4143900" cy="130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s-ES" sz="1400" b="1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Descripciones simplificadas:</a:t>
              </a:r>
              <a:endParaRPr sz="14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marL="457200" indent="-317500">
                <a:buClr>
                  <a:srgbClr val="000000"/>
                </a:buClr>
                <a:buSzPts val="1400"/>
                <a:buFont typeface="Arial"/>
                <a:buChar char="➔"/>
              </a:pPr>
              <a:r>
                <a:rPr lang="es-ES" sz="1400" b="1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LLM usado:</a:t>
              </a:r>
              <a:r>
                <a:rPr lang="es-ES" sz="1400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 Gemini 2.0 Flash (API gratuita)</a:t>
              </a:r>
              <a:endParaRPr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marL="457200" indent="-317500">
                <a:buClr>
                  <a:srgbClr val="000000"/>
                </a:buClr>
                <a:buSzPts val="1400"/>
                <a:buFont typeface="Arial"/>
                <a:buChar char="➔"/>
              </a:pPr>
              <a:r>
                <a:rPr lang="es-ES" sz="1400" b="1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Técnicas utilizadas:</a:t>
              </a:r>
              <a:r>
                <a:rPr lang="es-ES" sz="1400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 </a:t>
              </a:r>
              <a:r>
                <a:rPr lang="es-ES" sz="1400" kern="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Prompt</a:t>
              </a:r>
              <a:r>
                <a:rPr lang="es-ES" sz="1400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 </a:t>
              </a:r>
              <a:r>
                <a:rPr lang="es-ES" sz="1400" kern="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Engineering</a:t>
              </a:r>
              <a:endParaRPr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cxnSp>
        <p:nvCxnSpPr>
          <p:cNvPr id="52" name="Google Shape;218;p5">
            <a:extLst>
              <a:ext uri="{FF2B5EF4-FFF2-40B4-BE49-F238E27FC236}">
                <a16:creationId xmlns:a16="http://schemas.microsoft.com/office/drawing/2014/main" id="{57C9DE37-E1CB-3537-83A7-132F55BA847F}"/>
              </a:ext>
            </a:extLst>
          </p:cNvPr>
          <p:cNvCxnSpPr>
            <a:stCxn id="54" idx="6"/>
            <a:endCxn id="50" idx="1"/>
          </p:cNvCxnSpPr>
          <p:nvPr/>
        </p:nvCxnSpPr>
        <p:spPr>
          <a:xfrm>
            <a:off x="6723691" y="3414905"/>
            <a:ext cx="765300" cy="1011300"/>
          </a:xfrm>
          <a:prstGeom prst="bentConnector3">
            <a:avLst>
              <a:gd name="adj1" fmla="val 50001"/>
            </a:avLst>
          </a:prstGeom>
          <a:noFill/>
          <a:ln w="12700" cap="flat" cmpd="sng">
            <a:solidFill>
              <a:srgbClr val="46B05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" name="Google Shape;220;p5">
            <a:extLst>
              <a:ext uri="{FF2B5EF4-FFF2-40B4-BE49-F238E27FC236}">
                <a16:creationId xmlns:a16="http://schemas.microsoft.com/office/drawing/2014/main" id="{3DE91329-9AA9-5EE9-9899-D996AFC84072}"/>
              </a:ext>
            </a:extLst>
          </p:cNvPr>
          <p:cNvCxnSpPr>
            <a:stCxn id="54" idx="6"/>
            <a:endCxn id="41" idx="1"/>
          </p:cNvCxnSpPr>
          <p:nvPr/>
        </p:nvCxnSpPr>
        <p:spPr>
          <a:xfrm rot="10800000" flipH="1">
            <a:off x="6723691" y="2405405"/>
            <a:ext cx="765300" cy="1009500"/>
          </a:xfrm>
          <a:prstGeom prst="bentConnector3">
            <a:avLst>
              <a:gd name="adj1" fmla="val 50001"/>
            </a:avLst>
          </a:prstGeom>
          <a:noFill/>
          <a:ln w="12700" cap="flat" cmpd="sng">
            <a:solidFill>
              <a:srgbClr val="46B05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" name="Google Shape;219;p5">
            <a:extLst>
              <a:ext uri="{FF2B5EF4-FFF2-40B4-BE49-F238E27FC236}">
                <a16:creationId xmlns:a16="http://schemas.microsoft.com/office/drawing/2014/main" id="{EBB8B113-C5F0-12BD-7E3A-458E2863FF6C}"/>
              </a:ext>
            </a:extLst>
          </p:cNvPr>
          <p:cNvSpPr/>
          <p:nvPr/>
        </p:nvSpPr>
        <p:spPr>
          <a:xfrm>
            <a:off x="6491791" y="3298955"/>
            <a:ext cx="231900" cy="2319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55" name="Google Shape;221;p5">
            <a:extLst>
              <a:ext uri="{FF2B5EF4-FFF2-40B4-BE49-F238E27FC236}">
                <a16:creationId xmlns:a16="http://schemas.microsoft.com/office/drawing/2014/main" id="{BEC26568-DBA8-FE86-B3B7-1A89505F9B86}"/>
              </a:ext>
            </a:extLst>
          </p:cNvPr>
          <p:cNvCxnSpPr>
            <a:stCxn id="63" idx="6"/>
            <a:endCxn id="47" idx="3"/>
          </p:cNvCxnSpPr>
          <p:nvPr/>
        </p:nvCxnSpPr>
        <p:spPr>
          <a:xfrm rot="10800000">
            <a:off x="4872362" y="1797955"/>
            <a:ext cx="591600" cy="1610100"/>
          </a:xfrm>
          <a:prstGeom prst="bentConnector3">
            <a:avLst>
              <a:gd name="adj1" fmla="val 50004"/>
            </a:avLst>
          </a:prstGeom>
          <a:noFill/>
          <a:ln w="12700" cap="flat" cmpd="sng">
            <a:solidFill>
              <a:srgbClr val="46B05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" name="Google Shape;223;p5">
            <a:extLst>
              <a:ext uri="{FF2B5EF4-FFF2-40B4-BE49-F238E27FC236}">
                <a16:creationId xmlns:a16="http://schemas.microsoft.com/office/drawing/2014/main" id="{6AA5F581-886A-6CED-FBCC-BC138AA63CB7}"/>
              </a:ext>
            </a:extLst>
          </p:cNvPr>
          <p:cNvCxnSpPr>
            <a:stCxn id="57" idx="6"/>
            <a:endCxn id="38" idx="3"/>
          </p:cNvCxnSpPr>
          <p:nvPr/>
        </p:nvCxnSpPr>
        <p:spPr>
          <a:xfrm flipH="1">
            <a:off x="4872212" y="3408055"/>
            <a:ext cx="596100" cy="900"/>
          </a:xfrm>
          <a:prstGeom prst="bentConnector3">
            <a:avLst>
              <a:gd name="adj1" fmla="val 49993"/>
            </a:avLst>
          </a:prstGeom>
          <a:noFill/>
          <a:ln w="12700" cap="flat" cmpd="sng">
            <a:solidFill>
              <a:srgbClr val="46B05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" name="Google Shape;224;p5">
            <a:extLst>
              <a:ext uri="{FF2B5EF4-FFF2-40B4-BE49-F238E27FC236}">
                <a16:creationId xmlns:a16="http://schemas.microsoft.com/office/drawing/2014/main" id="{279E748B-F129-DF14-0F4A-7BDA8F737D46}"/>
              </a:ext>
            </a:extLst>
          </p:cNvPr>
          <p:cNvSpPr/>
          <p:nvPr/>
        </p:nvSpPr>
        <p:spPr>
          <a:xfrm flipH="1">
            <a:off x="5468312" y="3292105"/>
            <a:ext cx="231900" cy="2319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58" name="Google Shape;225;p5">
            <a:extLst>
              <a:ext uri="{FF2B5EF4-FFF2-40B4-BE49-F238E27FC236}">
                <a16:creationId xmlns:a16="http://schemas.microsoft.com/office/drawing/2014/main" id="{466851F0-0AB9-2DD3-7B31-880BCB0D5505}"/>
              </a:ext>
            </a:extLst>
          </p:cNvPr>
          <p:cNvCxnSpPr>
            <a:stCxn id="57" idx="6"/>
            <a:endCxn id="44" idx="3"/>
          </p:cNvCxnSpPr>
          <p:nvPr/>
        </p:nvCxnSpPr>
        <p:spPr>
          <a:xfrm rot="10800000" flipV="1">
            <a:off x="4872300" y="3408055"/>
            <a:ext cx="596012" cy="1720024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46B05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" name="Google Shape;226;p5">
            <a:extLst>
              <a:ext uri="{FF2B5EF4-FFF2-40B4-BE49-F238E27FC236}">
                <a16:creationId xmlns:a16="http://schemas.microsoft.com/office/drawing/2014/main" id="{8993D4D5-587A-E3B3-3942-B9F12E0AC1C3}"/>
              </a:ext>
            </a:extLst>
          </p:cNvPr>
          <p:cNvSpPr/>
          <p:nvPr/>
        </p:nvSpPr>
        <p:spPr>
          <a:xfrm flipH="1">
            <a:off x="5203449" y="1990998"/>
            <a:ext cx="231900" cy="2319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0" name="Google Shape;227;p5">
            <a:extLst>
              <a:ext uri="{FF2B5EF4-FFF2-40B4-BE49-F238E27FC236}">
                <a16:creationId xmlns:a16="http://schemas.microsoft.com/office/drawing/2014/main" id="{E89AD7FC-4091-6752-03CF-F983557E2353}"/>
              </a:ext>
            </a:extLst>
          </p:cNvPr>
          <p:cNvSpPr/>
          <p:nvPr/>
        </p:nvSpPr>
        <p:spPr>
          <a:xfrm>
            <a:off x="6829537" y="2436236"/>
            <a:ext cx="231900" cy="2319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1" name="Google Shape;228;p5">
            <a:extLst>
              <a:ext uri="{FF2B5EF4-FFF2-40B4-BE49-F238E27FC236}">
                <a16:creationId xmlns:a16="http://schemas.microsoft.com/office/drawing/2014/main" id="{878F1829-5C5C-04C8-7BDC-101222DFF68C}"/>
              </a:ext>
            </a:extLst>
          </p:cNvPr>
          <p:cNvSpPr/>
          <p:nvPr/>
        </p:nvSpPr>
        <p:spPr>
          <a:xfrm>
            <a:off x="6829537" y="4491836"/>
            <a:ext cx="231900" cy="2319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62" name="Google Shape;229;p5">
            <a:extLst>
              <a:ext uri="{FF2B5EF4-FFF2-40B4-BE49-F238E27FC236}">
                <a16:creationId xmlns:a16="http://schemas.microsoft.com/office/drawing/2014/main" id="{9BF758AC-BC68-8A22-9239-EC841193F0EA}"/>
              </a:ext>
            </a:extLst>
          </p:cNvPr>
          <p:cNvCxnSpPr>
            <a:stCxn id="41" idx="2"/>
            <a:endCxn id="50" idx="0"/>
          </p:cNvCxnSpPr>
          <p:nvPr/>
        </p:nvCxnSpPr>
        <p:spPr>
          <a:xfrm>
            <a:off x="9628300" y="3315763"/>
            <a:ext cx="0" cy="488700"/>
          </a:xfrm>
          <a:prstGeom prst="straightConnector1">
            <a:avLst/>
          </a:prstGeom>
          <a:noFill/>
          <a:ln w="12700" cap="flat" cmpd="sng">
            <a:solidFill>
              <a:srgbClr val="46B05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" name="Google Shape;222;p5">
            <a:extLst>
              <a:ext uri="{FF2B5EF4-FFF2-40B4-BE49-F238E27FC236}">
                <a16:creationId xmlns:a16="http://schemas.microsoft.com/office/drawing/2014/main" id="{8179E992-283A-1CD7-53A5-A02CF6910166}"/>
              </a:ext>
            </a:extLst>
          </p:cNvPr>
          <p:cNvSpPr/>
          <p:nvPr/>
        </p:nvSpPr>
        <p:spPr>
          <a:xfrm flipH="1">
            <a:off x="5463962" y="3292105"/>
            <a:ext cx="231900" cy="2319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39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24CF1-797F-6BDF-CAB6-2280565E8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41605052-463C-E736-1B7F-3055CD3D34A5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D7FC42A7-514E-32FC-602A-C3949973B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0"/>
            <a:ext cx="12192001" cy="884768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EA6BB9EF-BE3F-769A-C1C8-7DFF7EC68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6249" y="344076"/>
            <a:ext cx="1872153" cy="230363"/>
          </a:xfrm>
          <a:prstGeom prst="rect">
            <a:avLst/>
          </a:prstGeom>
        </p:spPr>
      </p:pic>
      <p:sp>
        <p:nvSpPr>
          <p:cNvPr id="2" name="Marcador de número de diapositiva 5">
            <a:extLst>
              <a:ext uri="{FF2B5EF4-FFF2-40B4-BE49-F238E27FC236}">
                <a16:creationId xmlns:a16="http://schemas.microsoft.com/office/drawing/2014/main" id="{36DC2352-FF3B-DFBB-8D93-EF13E3FD0935}"/>
              </a:ext>
            </a:extLst>
          </p:cNvPr>
          <p:cNvSpPr txBox="1">
            <a:spLocks/>
          </p:cNvSpPr>
          <p:nvPr/>
        </p:nvSpPr>
        <p:spPr>
          <a:xfrm>
            <a:off x="11684000" y="6327465"/>
            <a:ext cx="266700" cy="352736"/>
          </a:xfrm>
          <a:prstGeom prst="rect">
            <a:avLst/>
          </a:prstGeom>
        </p:spPr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fld id="{1DC6C377-415A-CC49-BD3A-4175C5AE0561}" type="slidenum">
              <a:rPr lang="es-ES_tradnl" smtClean="0">
                <a:solidFill>
                  <a:prstClr val="black"/>
                </a:solidFill>
                <a:latin typeface="Calibri" panose="020F0502020204030204"/>
              </a:rPr>
              <a:pPr defTabSz="914377"/>
              <a:t>7</a:t>
            </a:fld>
            <a:endParaRPr lang="es-ES_tradnl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CuadroTexto 8">
            <a:extLst>
              <a:ext uri="{FF2B5EF4-FFF2-40B4-BE49-F238E27FC236}">
                <a16:creationId xmlns:a16="http://schemas.microsoft.com/office/drawing/2014/main" id="{7CF50D1F-5314-1DE3-523F-7F07BF8A5132}"/>
              </a:ext>
            </a:extLst>
          </p:cNvPr>
          <p:cNvSpPr txBox="1"/>
          <p:nvPr/>
        </p:nvSpPr>
        <p:spPr>
          <a:xfrm>
            <a:off x="424868" y="197916"/>
            <a:ext cx="6642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Pro" panose="020B0504020101020102" pitchFamily="34" charset="0"/>
                <a:ea typeface="+mn-ea"/>
                <a:cs typeface="DIN Pro" panose="020B0504020101020102" pitchFamily="34" charset="0"/>
              </a:rPr>
              <a:t>TRABAJOS REALIZADOS DURANTE LA COMPETICIÓN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9F34CE-0598-CDAC-7E2A-B368AB346306}"/>
              </a:ext>
            </a:extLst>
          </p:cNvPr>
          <p:cNvSpPr txBox="1"/>
          <p:nvPr/>
        </p:nvSpPr>
        <p:spPr>
          <a:xfrm>
            <a:off x="10392325" y="1636681"/>
            <a:ext cx="6366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spcBef>
                <a:spcPts val="600"/>
              </a:spcBef>
              <a:defRPr/>
            </a:pPr>
            <a:endParaRPr lang="es-ES" sz="1800" b="1" dirty="0">
              <a:solidFill>
                <a:prstClr val="black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Google Shape;239;g3688578328e_0_4">
            <a:extLst>
              <a:ext uri="{FF2B5EF4-FFF2-40B4-BE49-F238E27FC236}">
                <a16:creationId xmlns:a16="http://schemas.microsoft.com/office/drawing/2014/main" id="{4556B918-7386-DE5C-F140-0464ACEEA050}"/>
              </a:ext>
            </a:extLst>
          </p:cNvPr>
          <p:cNvGrpSpPr>
            <a:grpSpLocks noChangeAspect="1"/>
          </p:cNvGrpSpPr>
          <p:nvPr/>
        </p:nvGrpSpPr>
        <p:grpSpPr>
          <a:xfrm>
            <a:off x="4714749" y="3036863"/>
            <a:ext cx="1001006" cy="1001014"/>
            <a:chOff x="4615950" y="2908030"/>
            <a:chExt cx="599475" cy="617100"/>
          </a:xfrm>
        </p:grpSpPr>
        <p:sp>
          <p:nvSpPr>
            <p:cNvPr id="5" name="Google Shape;240;g3688578328e_0_4">
              <a:extLst>
                <a:ext uri="{FF2B5EF4-FFF2-40B4-BE49-F238E27FC236}">
                  <a16:creationId xmlns:a16="http://schemas.microsoft.com/office/drawing/2014/main" id="{435B6C2C-19F0-54DA-534B-445F91246AB0}"/>
                </a:ext>
              </a:extLst>
            </p:cNvPr>
            <p:cNvSpPr/>
            <p:nvPr/>
          </p:nvSpPr>
          <p:spPr>
            <a:xfrm>
              <a:off x="4622904" y="2908030"/>
              <a:ext cx="592500" cy="617100"/>
            </a:xfrm>
            <a:prstGeom prst="roundRect">
              <a:avLst>
                <a:gd name="adj" fmla="val 16667"/>
              </a:avLst>
            </a:prstGeom>
            <a:solidFill>
              <a:srgbClr val="46B058"/>
            </a:solidFill>
            <a:ln w="9525" cap="flat" cmpd="sng">
              <a:solidFill>
                <a:srgbClr val="46B0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>
                <a:buClr>
                  <a:srgbClr val="000000"/>
                </a:buClr>
                <a:buFont typeface="Arial"/>
                <a:buNone/>
              </a:pPr>
              <a:r>
                <a:rPr lang="es-ES" sz="2000" kern="0">
                  <a:solidFill>
                    <a:srgbClr val="FFFFFF"/>
                  </a:solidFill>
                  <a:latin typeface="Arial"/>
                  <a:cs typeface="Arial"/>
                  <a:sym typeface="Arial"/>
                </a:rPr>
                <a:t>  </a:t>
              </a:r>
              <a:endParaRPr sz="2000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6" name="Google Shape;241;g3688578328e_0_4">
              <a:extLst>
                <a:ext uri="{FF2B5EF4-FFF2-40B4-BE49-F238E27FC236}">
                  <a16:creationId xmlns:a16="http://schemas.microsoft.com/office/drawing/2014/main" id="{CB6C6903-15F6-D38D-7434-7BC91F098272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15950" y="2917000"/>
              <a:ext cx="599475" cy="5994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" name="Google Shape;242;g3688578328e_0_4">
            <a:extLst>
              <a:ext uri="{FF2B5EF4-FFF2-40B4-BE49-F238E27FC236}">
                <a16:creationId xmlns:a16="http://schemas.microsoft.com/office/drawing/2014/main" id="{C37809A9-0E7F-61CB-9C81-F40DE8479302}"/>
              </a:ext>
            </a:extLst>
          </p:cNvPr>
          <p:cNvGrpSpPr>
            <a:grpSpLocks noChangeAspect="1"/>
          </p:cNvGrpSpPr>
          <p:nvPr/>
        </p:nvGrpSpPr>
        <p:grpSpPr>
          <a:xfrm>
            <a:off x="169897" y="3006408"/>
            <a:ext cx="736700" cy="1051300"/>
            <a:chOff x="424875" y="1273725"/>
            <a:chExt cx="736700" cy="1051300"/>
          </a:xfrm>
        </p:grpSpPr>
        <p:sp>
          <p:nvSpPr>
            <p:cNvPr id="10" name="Google Shape;243;g3688578328e_0_4">
              <a:extLst>
                <a:ext uri="{FF2B5EF4-FFF2-40B4-BE49-F238E27FC236}">
                  <a16:creationId xmlns:a16="http://schemas.microsoft.com/office/drawing/2014/main" id="{F965D9C4-2A24-060D-F46B-2C9A0BF5B4D4}"/>
                </a:ext>
              </a:extLst>
            </p:cNvPr>
            <p:cNvSpPr/>
            <p:nvPr/>
          </p:nvSpPr>
          <p:spPr>
            <a:xfrm>
              <a:off x="605425" y="1273725"/>
              <a:ext cx="375600" cy="352800"/>
            </a:xfrm>
            <a:prstGeom prst="ellipse">
              <a:avLst/>
            </a:prstGeom>
            <a:solidFill>
              <a:srgbClr val="46B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244;g3688578328e_0_4">
              <a:extLst>
                <a:ext uri="{FF2B5EF4-FFF2-40B4-BE49-F238E27FC236}">
                  <a16:creationId xmlns:a16="http://schemas.microsoft.com/office/drawing/2014/main" id="{58DE8B3F-0C50-F468-5929-25E818DBAF92}"/>
                </a:ext>
              </a:extLst>
            </p:cNvPr>
            <p:cNvSpPr/>
            <p:nvPr/>
          </p:nvSpPr>
          <p:spPr>
            <a:xfrm rot="-5400000">
              <a:off x="412225" y="1734475"/>
              <a:ext cx="762000" cy="419100"/>
            </a:xfrm>
            <a:prstGeom prst="flowChartOnlineStorage">
              <a:avLst/>
            </a:prstGeom>
            <a:solidFill>
              <a:srgbClr val="46B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245;g3688578328e_0_4">
              <a:extLst>
                <a:ext uri="{FF2B5EF4-FFF2-40B4-BE49-F238E27FC236}">
                  <a16:creationId xmlns:a16="http://schemas.microsoft.com/office/drawing/2014/main" id="{1F5FA4B9-A679-89B2-2070-98832D9C90C6}"/>
                </a:ext>
              </a:extLst>
            </p:cNvPr>
            <p:cNvSpPr/>
            <p:nvPr/>
          </p:nvSpPr>
          <p:spPr>
            <a:xfrm>
              <a:off x="1059875" y="1671025"/>
              <a:ext cx="101700" cy="546000"/>
            </a:xfrm>
            <a:prstGeom prst="roundRect">
              <a:avLst>
                <a:gd name="adj" fmla="val 16667"/>
              </a:avLst>
            </a:prstGeom>
            <a:solidFill>
              <a:srgbClr val="46B058"/>
            </a:solidFill>
            <a:ln w="9525" cap="flat" cmpd="sng">
              <a:solidFill>
                <a:srgbClr val="46B0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246;g3688578328e_0_4">
              <a:extLst>
                <a:ext uri="{FF2B5EF4-FFF2-40B4-BE49-F238E27FC236}">
                  <a16:creationId xmlns:a16="http://schemas.microsoft.com/office/drawing/2014/main" id="{F0524617-1D99-0C46-F7DF-D69D3C6818CA}"/>
                </a:ext>
              </a:extLst>
            </p:cNvPr>
            <p:cNvSpPr/>
            <p:nvPr/>
          </p:nvSpPr>
          <p:spPr>
            <a:xfrm>
              <a:off x="424875" y="1671025"/>
              <a:ext cx="101700" cy="546000"/>
            </a:xfrm>
            <a:prstGeom prst="roundRect">
              <a:avLst>
                <a:gd name="adj" fmla="val 16667"/>
              </a:avLst>
            </a:prstGeom>
            <a:solidFill>
              <a:srgbClr val="46B058"/>
            </a:solidFill>
            <a:ln w="9525" cap="flat" cmpd="sng">
              <a:solidFill>
                <a:srgbClr val="46B0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4" name="Google Shape;247;g3688578328e_0_4">
            <a:extLst>
              <a:ext uri="{FF2B5EF4-FFF2-40B4-BE49-F238E27FC236}">
                <a16:creationId xmlns:a16="http://schemas.microsoft.com/office/drawing/2014/main" id="{3A08B467-3F2A-651C-81D3-CD56708A188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98591" y="3021514"/>
            <a:ext cx="736700" cy="1068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48;g3688578328e_0_4">
            <a:extLst>
              <a:ext uri="{FF2B5EF4-FFF2-40B4-BE49-F238E27FC236}">
                <a16:creationId xmlns:a16="http://schemas.microsoft.com/office/drawing/2014/main" id="{29C40FFD-1228-7B10-441E-15D90E498C5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76641" y="983008"/>
            <a:ext cx="3166350" cy="1561958"/>
          </a:xfrm>
          <a:prstGeom prst="rect">
            <a:avLst/>
          </a:prstGeom>
          <a:noFill/>
          <a:ln w="12700" cap="flat" cmpd="sng">
            <a:solidFill>
              <a:srgbClr val="46B05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" name="Google Shape;249;g3688578328e_0_4">
            <a:extLst>
              <a:ext uri="{FF2B5EF4-FFF2-40B4-BE49-F238E27FC236}">
                <a16:creationId xmlns:a16="http://schemas.microsoft.com/office/drawing/2014/main" id="{F44CC829-CCA6-A67F-8B35-241D4C7B0C67}"/>
              </a:ext>
            </a:extLst>
          </p:cNvPr>
          <p:cNvSpPr/>
          <p:nvPr/>
        </p:nvSpPr>
        <p:spPr>
          <a:xfrm>
            <a:off x="1382973" y="2589299"/>
            <a:ext cx="3176337" cy="551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5875" cap="flat" cmpd="sng">
            <a:solidFill>
              <a:srgbClr val="46B0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s-ES" sz="13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Incluye el nombre en inglés</a:t>
            </a:r>
            <a:endParaRPr sz="13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Font typeface="Arial"/>
              <a:buNone/>
            </a:pPr>
            <a:r>
              <a:rPr lang="es-ES" sz="13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al comienzo de las descripciones</a:t>
            </a:r>
            <a:endParaRPr sz="13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7" name="Google Shape;250;g3688578328e_0_4">
            <a:extLst>
              <a:ext uri="{FF2B5EF4-FFF2-40B4-BE49-F238E27FC236}">
                <a16:creationId xmlns:a16="http://schemas.microsoft.com/office/drawing/2014/main" id="{C7611193-7641-A5FD-8143-2C563B3D6AC6}"/>
              </a:ext>
            </a:extLst>
          </p:cNvPr>
          <p:cNvGrpSpPr>
            <a:grpSpLocks noChangeAspect="1"/>
          </p:cNvGrpSpPr>
          <p:nvPr/>
        </p:nvGrpSpPr>
        <p:grpSpPr>
          <a:xfrm>
            <a:off x="6264710" y="2827134"/>
            <a:ext cx="1479793" cy="1420471"/>
            <a:chOff x="7588025" y="1639088"/>
            <a:chExt cx="1296000" cy="1296000"/>
          </a:xfrm>
        </p:grpSpPr>
        <p:grpSp>
          <p:nvGrpSpPr>
            <p:cNvPr id="18" name="Google Shape;251;g3688578328e_0_4">
              <a:extLst>
                <a:ext uri="{FF2B5EF4-FFF2-40B4-BE49-F238E27FC236}">
                  <a16:creationId xmlns:a16="http://schemas.microsoft.com/office/drawing/2014/main" id="{11FBEF60-4C43-25A7-2CEA-033659758DB0}"/>
                </a:ext>
              </a:extLst>
            </p:cNvPr>
            <p:cNvGrpSpPr/>
            <p:nvPr/>
          </p:nvGrpSpPr>
          <p:grpSpPr>
            <a:xfrm>
              <a:off x="7588025" y="1639088"/>
              <a:ext cx="1296000" cy="1296000"/>
              <a:chOff x="7741875" y="1283350"/>
              <a:chExt cx="1620000" cy="1620000"/>
            </a:xfrm>
          </p:grpSpPr>
          <p:sp>
            <p:nvSpPr>
              <p:cNvPr id="21" name="Google Shape;252;g3688578328e_0_4">
                <a:extLst>
                  <a:ext uri="{FF2B5EF4-FFF2-40B4-BE49-F238E27FC236}">
                    <a16:creationId xmlns:a16="http://schemas.microsoft.com/office/drawing/2014/main" id="{D3DB417F-F597-CBAC-26B3-A43B8FE624EF}"/>
                  </a:ext>
                </a:extLst>
              </p:cNvPr>
              <p:cNvSpPr/>
              <p:nvPr/>
            </p:nvSpPr>
            <p:spPr>
              <a:xfrm>
                <a:off x="7741875" y="1283350"/>
                <a:ext cx="1620000" cy="1620000"/>
              </a:xfrm>
              <a:prstGeom prst="roundRect">
                <a:avLst>
                  <a:gd name="adj" fmla="val 16667"/>
                </a:avLst>
              </a:prstGeom>
              <a:noFill/>
              <a:ln w="15875" cap="flat" cmpd="sng">
                <a:solidFill>
                  <a:srgbClr val="46B05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Font typeface="Arial"/>
                  <a:buNone/>
                </a:pPr>
                <a:endParaRPr sz="14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pic>
            <p:nvPicPr>
              <p:cNvPr id="22" name="Google Shape;253;g3688578328e_0_4">
                <a:extLst>
                  <a:ext uri="{FF2B5EF4-FFF2-40B4-BE49-F238E27FC236}">
                    <a16:creationId xmlns:a16="http://schemas.microsoft.com/office/drawing/2014/main" id="{3EF484AD-4700-48FA-B976-6D79EA42DC43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7808421" y="1344100"/>
                <a:ext cx="688327" cy="6975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254;g3688578328e_0_4">
                <a:extLst>
                  <a:ext uri="{FF2B5EF4-FFF2-40B4-BE49-F238E27FC236}">
                    <a16:creationId xmlns:a16="http://schemas.microsoft.com/office/drawing/2014/main" id="{81F96021-5C05-9B09-134A-3126E85CB9CB}"/>
                  </a:ext>
                </a:extLst>
              </p:cNvPr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8606988" y="1324512"/>
                <a:ext cx="736701" cy="7367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255;g3688578328e_0_4">
                <a:extLst>
                  <a:ext uri="{FF2B5EF4-FFF2-40B4-BE49-F238E27FC236}">
                    <a16:creationId xmlns:a16="http://schemas.microsoft.com/office/drawing/2014/main" id="{8FF12335-F01F-26F1-58B8-705D80996EB4}"/>
                  </a:ext>
                </a:extLst>
              </p:cNvPr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7784237" y="2125425"/>
                <a:ext cx="736700" cy="736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" name="Google Shape;256;g3688578328e_0_4">
                <a:extLst>
                  <a:ext uri="{FF2B5EF4-FFF2-40B4-BE49-F238E27FC236}">
                    <a16:creationId xmlns:a16="http://schemas.microsoft.com/office/drawing/2014/main" id="{DED22769-BDE6-7DE8-DCCA-56F2DA000C64}"/>
                  </a:ext>
                </a:extLst>
              </p:cNvPr>
              <p:cNvPicPr preferRelativeResize="0"/>
              <p:nvPr/>
            </p:nvPicPr>
            <p:blipFill rotWithShape="1">
              <a:blip r:embed="rId11">
                <a:alphaModFix/>
              </a:blip>
              <a:srcRect l="11917" t="2545" r="14790" b="22799"/>
              <a:stretch/>
            </p:blipFill>
            <p:spPr>
              <a:xfrm>
                <a:off x="8582825" y="2158373"/>
                <a:ext cx="736700" cy="5447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19" name="Google Shape;257;g3688578328e_0_4">
              <a:extLst>
                <a:ext uri="{FF2B5EF4-FFF2-40B4-BE49-F238E27FC236}">
                  <a16:creationId xmlns:a16="http://schemas.microsoft.com/office/drawing/2014/main" id="{7FBAEB48-B224-9CEA-A948-E6C7E55F53D9}"/>
                </a:ext>
              </a:extLst>
            </p:cNvPr>
            <p:cNvCxnSpPr>
              <a:stCxn id="21" idx="0"/>
              <a:endCxn id="21" idx="2"/>
            </p:cNvCxnSpPr>
            <p:nvPr/>
          </p:nvCxnSpPr>
          <p:spPr>
            <a:xfrm>
              <a:off x="8236025" y="1639088"/>
              <a:ext cx="0" cy="1296000"/>
            </a:xfrm>
            <a:prstGeom prst="straightConnector1">
              <a:avLst/>
            </a:prstGeom>
            <a:noFill/>
            <a:ln w="9525" cap="flat" cmpd="sng">
              <a:solidFill>
                <a:srgbClr val="46B05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58;g3688578328e_0_4">
              <a:extLst>
                <a:ext uri="{FF2B5EF4-FFF2-40B4-BE49-F238E27FC236}">
                  <a16:creationId xmlns:a16="http://schemas.microsoft.com/office/drawing/2014/main" id="{41C716B4-0376-8088-D113-F9DC774913C7}"/>
                </a:ext>
              </a:extLst>
            </p:cNvPr>
            <p:cNvCxnSpPr>
              <a:stCxn id="21" idx="1"/>
              <a:endCxn id="21" idx="3"/>
            </p:cNvCxnSpPr>
            <p:nvPr/>
          </p:nvCxnSpPr>
          <p:spPr>
            <a:xfrm>
              <a:off x="7588025" y="2287088"/>
              <a:ext cx="1296000" cy="0"/>
            </a:xfrm>
            <a:prstGeom prst="straightConnector1">
              <a:avLst/>
            </a:prstGeom>
            <a:noFill/>
            <a:ln w="9525" cap="flat" cmpd="sng">
              <a:solidFill>
                <a:srgbClr val="46B058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" name="Google Shape;259;g3688578328e_0_4">
            <a:extLst>
              <a:ext uri="{FF2B5EF4-FFF2-40B4-BE49-F238E27FC236}">
                <a16:creationId xmlns:a16="http://schemas.microsoft.com/office/drawing/2014/main" id="{CC46F0E5-1782-FF80-E16E-EA639143BCAB}"/>
              </a:ext>
            </a:extLst>
          </p:cNvPr>
          <p:cNvSpPr/>
          <p:nvPr/>
        </p:nvSpPr>
        <p:spPr>
          <a:xfrm>
            <a:off x="6322880" y="1037285"/>
            <a:ext cx="2712411" cy="1296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5875" cap="flat" cmpd="sng">
            <a:solidFill>
              <a:srgbClr val="46B0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buClr>
                <a:srgbClr val="000000"/>
              </a:buClr>
              <a:buSzPts val="1100"/>
              <a:buFont typeface="Arial"/>
              <a:buNone/>
            </a:pPr>
            <a:r>
              <a:rPr lang="es-ES" sz="13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SELECT </a:t>
            </a:r>
            <a:r>
              <a:rPr lang="es-ES" sz="13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ne.nombre_comun</a:t>
            </a:r>
            <a:endParaRPr sz="13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just">
              <a:buClr>
                <a:srgbClr val="000000"/>
              </a:buClr>
              <a:buSzPts val="1100"/>
              <a:buFont typeface="Arial"/>
              <a:buNone/>
            </a:pPr>
            <a:r>
              <a:rPr lang="es-ES" sz="13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FROM </a:t>
            </a:r>
            <a:r>
              <a:rPr lang="es-ES" sz="13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NombresEspecies</a:t>
            </a:r>
            <a:r>
              <a:rPr lang="es-ES" sz="13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AS </a:t>
            </a:r>
            <a:r>
              <a:rPr lang="es-ES" sz="13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ne</a:t>
            </a:r>
            <a:endParaRPr sz="13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just">
              <a:buClr>
                <a:srgbClr val="000000"/>
              </a:buClr>
              <a:buSzPts val="1100"/>
              <a:buFont typeface="Arial"/>
              <a:buNone/>
            </a:pPr>
            <a:r>
              <a:rPr lang="es-ES" sz="13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WHERE</a:t>
            </a:r>
            <a:endParaRPr sz="13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just">
              <a:buClr>
                <a:srgbClr val="000000"/>
              </a:buClr>
              <a:buSzPts val="1100"/>
              <a:buFont typeface="Arial"/>
              <a:buNone/>
            </a:pPr>
            <a:r>
              <a:rPr lang="es-ES" sz="13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   </a:t>
            </a:r>
            <a:r>
              <a:rPr lang="es-ES" sz="13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ne.idtaxon</a:t>
            </a:r>
            <a:r>
              <a:rPr lang="es-ES" sz="13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= 10827</a:t>
            </a:r>
            <a:endParaRPr sz="13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just">
              <a:buClr>
                <a:srgbClr val="000000"/>
              </a:buClr>
              <a:buFont typeface="Arial"/>
              <a:buNone/>
            </a:pPr>
            <a:r>
              <a:rPr lang="es-ES" sz="13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   AND </a:t>
            </a:r>
            <a:r>
              <a:rPr lang="es-ES" sz="13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ne.idioma</a:t>
            </a:r>
            <a:r>
              <a:rPr lang="es-ES" sz="13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= 'Inglés';</a:t>
            </a:r>
            <a:endParaRPr sz="13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8" name="Google Shape;260;g3688578328e_0_4">
            <a:extLst>
              <a:ext uri="{FF2B5EF4-FFF2-40B4-BE49-F238E27FC236}">
                <a16:creationId xmlns:a16="http://schemas.microsoft.com/office/drawing/2014/main" id="{C738298C-9371-635E-1E30-1FB650871B71}"/>
              </a:ext>
            </a:extLst>
          </p:cNvPr>
          <p:cNvGrpSpPr/>
          <p:nvPr/>
        </p:nvGrpSpPr>
        <p:grpSpPr>
          <a:xfrm>
            <a:off x="6322880" y="4638839"/>
            <a:ext cx="2707434" cy="1162632"/>
            <a:chOff x="9437175" y="4164851"/>
            <a:chExt cx="2400400" cy="1399550"/>
          </a:xfrm>
        </p:grpSpPr>
        <p:grpSp>
          <p:nvGrpSpPr>
            <p:cNvPr id="29" name="Google Shape;261;g3688578328e_0_4">
              <a:extLst>
                <a:ext uri="{FF2B5EF4-FFF2-40B4-BE49-F238E27FC236}">
                  <a16:creationId xmlns:a16="http://schemas.microsoft.com/office/drawing/2014/main" id="{498E9772-D7E2-A35D-233A-57D89D758DFE}"/>
                </a:ext>
              </a:extLst>
            </p:cNvPr>
            <p:cNvGrpSpPr/>
            <p:nvPr/>
          </p:nvGrpSpPr>
          <p:grpSpPr>
            <a:xfrm>
              <a:off x="9437176" y="4164851"/>
              <a:ext cx="2400322" cy="1399550"/>
              <a:chOff x="7588025" y="1639088"/>
              <a:chExt cx="1296000" cy="1296000"/>
            </a:xfrm>
          </p:grpSpPr>
          <p:sp>
            <p:nvSpPr>
              <p:cNvPr id="34" name="Google Shape;262;g3688578328e_0_4">
                <a:extLst>
                  <a:ext uri="{FF2B5EF4-FFF2-40B4-BE49-F238E27FC236}">
                    <a16:creationId xmlns:a16="http://schemas.microsoft.com/office/drawing/2014/main" id="{60C8C359-7141-E4A9-35DD-698F17B67D41}"/>
                  </a:ext>
                </a:extLst>
              </p:cNvPr>
              <p:cNvSpPr/>
              <p:nvPr/>
            </p:nvSpPr>
            <p:spPr>
              <a:xfrm>
                <a:off x="7588025" y="1639088"/>
                <a:ext cx="1296000" cy="1296000"/>
              </a:xfrm>
              <a:prstGeom prst="roundRect">
                <a:avLst>
                  <a:gd name="adj" fmla="val 16667"/>
                </a:avLst>
              </a:prstGeom>
              <a:noFill/>
              <a:ln w="15875" cap="flat" cmpd="sng">
                <a:solidFill>
                  <a:srgbClr val="46B05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Font typeface="Arial"/>
                  <a:buNone/>
                </a:pPr>
                <a:endParaRPr sz="14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35" name="Google Shape;263;g3688578328e_0_4">
                <a:extLst>
                  <a:ext uri="{FF2B5EF4-FFF2-40B4-BE49-F238E27FC236}">
                    <a16:creationId xmlns:a16="http://schemas.microsoft.com/office/drawing/2014/main" id="{0AD4B8BD-5B8F-F892-6358-444D4D4441B6}"/>
                  </a:ext>
                </a:extLst>
              </p:cNvPr>
              <p:cNvCxnSpPr/>
              <p:nvPr/>
            </p:nvCxnSpPr>
            <p:spPr>
              <a:xfrm>
                <a:off x="7957557" y="1639088"/>
                <a:ext cx="0" cy="1296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6B05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" name="Google Shape;264;g3688578328e_0_4">
                <a:extLst>
                  <a:ext uri="{FF2B5EF4-FFF2-40B4-BE49-F238E27FC236}">
                    <a16:creationId xmlns:a16="http://schemas.microsoft.com/office/drawing/2014/main" id="{8062222B-0277-706A-5F12-F7EE181AE4A1}"/>
                  </a:ext>
                </a:extLst>
              </p:cNvPr>
              <p:cNvCxnSpPr>
                <a:stCxn id="34" idx="1"/>
                <a:endCxn id="34" idx="3"/>
              </p:cNvCxnSpPr>
              <p:nvPr/>
            </p:nvCxnSpPr>
            <p:spPr>
              <a:xfrm>
                <a:off x="7588025" y="2287088"/>
                <a:ext cx="12960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6B05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0" name="Google Shape;265;g3688578328e_0_4">
              <a:extLst>
                <a:ext uri="{FF2B5EF4-FFF2-40B4-BE49-F238E27FC236}">
                  <a16:creationId xmlns:a16="http://schemas.microsoft.com/office/drawing/2014/main" id="{F7E0340E-1273-DCE5-C5DF-4720C5F7D547}"/>
                </a:ext>
              </a:extLst>
            </p:cNvPr>
            <p:cNvSpPr txBox="1"/>
            <p:nvPr/>
          </p:nvSpPr>
          <p:spPr>
            <a:xfrm>
              <a:off x="9437175" y="4172700"/>
              <a:ext cx="684300" cy="68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r>
                <a:rPr lang="es-ES" sz="1300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Índice</a:t>
              </a:r>
              <a:endParaRPr sz="130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266;g3688578328e_0_4">
              <a:extLst>
                <a:ext uri="{FF2B5EF4-FFF2-40B4-BE49-F238E27FC236}">
                  <a16:creationId xmlns:a16="http://schemas.microsoft.com/office/drawing/2014/main" id="{9EBD6779-7238-8B93-9E8F-6A628E64A65D}"/>
                </a:ext>
              </a:extLst>
            </p:cNvPr>
            <p:cNvSpPr txBox="1"/>
            <p:nvPr/>
          </p:nvSpPr>
          <p:spPr>
            <a:xfrm>
              <a:off x="10121575" y="4172700"/>
              <a:ext cx="1716000" cy="68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r>
                <a:rPr lang="es-ES" sz="1300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nombre_comun</a:t>
              </a:r>
              <a:endParaRPr sz="13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267;g3688578328e_0_4">
              <a:extLst>
                <a:ext uri="{FF2B5EF4-FFF2-40B4-BE49-F238E27FC236}">
                  <a16:creationId xmlns:a16="http://schemas.microsoft.com/office/drawing/2014/main" id="{CAEA1532-ED94-EFD7-5068-7ACDD398CA1D}"/>
                </a:ext>
              </a:extLst>
            </p:cNvPr>
            <p:cNvSpPr txBox="1"/>
            <p:nvPr/>
          </p:nvSpPr>
          <p:spPr>
            <a:xfrm>
              <a:off x="9437175" y="4867800"/>
              <a:ext cx="684300" cy="68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r>
                <a:rPr lang="es-ES" sz="1300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0</a:t>
              </a:r>
              <a:endParaRPr sz="13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268;g3688578328e_0_4">
              <a:extLst>
                <a:ext uri="{FF2B5EF4-FFF2-40B4-BE49-F238E27FC236}">
                  <a16:creationId xmlns:a16="http://schemas.microsoft.com/office/drawing/2014/main" id="{6C642D34-321B-8309-0ED5-D2428734F064}"/>
                </a:ext>
              </a:extLst>
            </p:cNvPr>
            <p:cNvSpPr txBox="1"/>
            <p:nvPr/>
          </p:nvSpPr>
          <p:spPr>
            <a:xfrm>
              <a:off x="10121575" y="4867800"/>
              <a:ext cx="1716000" cy="6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r>
                <a:rPr lang="es-ES" sz="1300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Iberian Midwife Toad</a:t>
              </a:r>
              <a:endParaRPr sz="13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7" name="Google Shape;270;g3688578328e_0_4">
            <a:extLst>
              <a:ext uri="{FF2B5EF4-FFF2-40B4-BE49-F238E27FC236}">
                <a16:creationId xmlns:a16="http://schemas.microsoft.com/office/drawing/2014/main" id="{F16C8C8A-DC6E-72D8-2632-B9A6CFE70B10}"/>
              </a:ext>
            </a:extLst>
          </p:cNvPr>
          <p:cNvSpPr/>
          <p:nvPr/>
        </p:nvSpPr>
        <p:spPr>
          <a:xfrm>
            <a:off x="873236" y="3470374"/>
            <a:ext cx="100500" cy="1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38" name="Google Shape;274;g3688578328e_0_4">
            <a:extLst>
              <a:ext uri="{FF2B5EF4-FFF2-40B4-BE49-F238E27FC236}">
                <a16:creationId xmlns:a16="http://schemas.microsoft.com/office/drawing/2014/main" id="{307DD1C3-34B1-3C7B-74E4-54C414AB1DC6}"/>
              </a:ext>
            </a:extLst>
          </p:cNvPr>
          <p:cNvCxnSpPr>
            <a:cxnSpLocks/>
          </p:cNvCxnSpPr>
          <p:nvPr/>
        </p:nvCxnSpPr>
        <p:spPr>
          <a:xfrm>
            <a:off x="5720189" y="3410851"/>
            <a:ext cx="537343" cy="0"/>
          </a:xfrm>
          <a:prstGeom prst="straightConnector1">
            <a:avLst/>
          </a:prstGeom>
          <a:noFill/>
          <a:ln w="12700" cap="flat" cmpd="sng">
            <a:solidFill>
              <a:srgbClr val="46B05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" name="Google Shape;279;g3688578328e_0_4">
            <a:extLst>
              <a:ext uri="{FF2B5EF4-FFF2-40B4-BE49-F238E27FC236}">
                <a16:creationId xmlns:a16="http://schemas.microsoft.com/office/drawing/2014/main" id="{36BF3C3D-20CC-225B-C63A-4EA957F5B55E}"/>
              </a:ext>
            </a:extLst>
          </p:cNvPr>
          <p:cNvCxnSpPr>
            <a:cxnSpLocks/>
          </p:cNvCxnSpPr>
          <p:nvPr/>
        </p:nvCxnSpPr>
        <p:spPr>
          <a:xfrm flipH="1">
            <a:off x="5715720" y="3669190"/>
            <a:ext cx="548955" cy="0"/>
          </a:xfrm>
          <a:prstGeom prst="straightConnector1">
            <a:avLst/>
          </a:prstGeom>
          <a:noFill/>
          <a:ln w="12700" cap="flat" cmpd="sng">
            <a:solidFill>
              <a:srgbClr val="46B05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" name="Google Shape;283;g3688578328e_0_4">
            <a:extLst>
              <a:ext uri="{FF2B5EF4-FFF2-40B4-BE49-F238E27FC236}">
                <a16:creationId xmlns:a16="http://schemas.microsoft.com/office/drawing/2014/main" id="{686F889C-2C49-77A5-8FCD-086A6F9A0D1C}"/>
              </a:ext>
            </a:extLst>
          </p:cNvPr>
          <p:cNvSpPr/>
          <p:nvPr/>
        </p:nvSpPr>
        <p:spPr>
          <a:xfrm>
            <a:off x="873236" y="3854799"/>
            <a:ext cx="100500" cy="1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41" name="Google Shape;284;g3688578328e_0_4">
            <a:extLst>
              <a:ext uri="{FF2B5EF4-FFF2-40B4-BE49-F238E27FC236}">
                <a16:creationId xmlns:a16="http://schemas.microsoft.com/office/drawing/2014/main" id="{9C7829C0-75C1-1F11-DA75-D06C5D3E4E75}"/>
              </a:ext>
            </a:extLst>
          </p:cNvPr>
          <p:cNvGrpSpPr>
            <a:grpSpLocks noChangeAspect="1"/>
          </p:cNvGrpSpPr>
          <p:nvPr/>
        </p:nvGrpSpPr>
        <p:grpSpPr>
          <a:xfrm>
            <a:off x="1376640" y="4055191"/>
            <a:ext cx="3166351" cy="1750292"/>
            <a:chOff x="1370463" y="3889475"/>
            <a:chExt cx="3255151" cy="1794125"/>
          </a:xfrm>
        </p:grpSpPr>
        <p:pic>
          <p:nvPicPr>
            <p:cNvPr id="42" name="Google Shape;281;g3688578328e_0_4">
              <a:extLst>
                <a:ext uri="{FF2B5EF4-FFF2-40B4-BE49-F238E27FC236}">
                  <a16:creationId xmlns:a16="http://schemas.microsoft.com/office/drawing/2014/main" id="{E1523D6B-49C1-E74D-D804-C655317BB851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/>
            </a:blip>
            <a:srcRect l="338"/>
            <a:stretch/>
          </p:blipFill>
          <p:spPr>
            <a:xfrm>
              <a:off x="1370463" y="3889475"/>
              <a:ext cx="3255151" cy="1794125"/>
            </a:xfrm>
            <a:prstGeom prst="rect">
              <a:avLst/>
            </a:prstGeom>
            <a:noFill/>
            <a:ln w="15875" cap="flat" cmpd="sng">
              <a:solidFill>
                <a:srgbClr val="46B058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43" name="Google Shape;285;g3688578328e_0_4">
              <a:extLst>
                <a:ext uri="{FF2B5EF4-FFF2-40B4-BE49-F238E27FC236}">
                  <a16:creationId xmlns:a16="http://schemas.microsoft.com/office/drawing/2014/main" id="{6FFA08CE-C097-8CE4-AF53-B1A2D5324725}"/>
                </a:ext>
              </a:extLst>
            </p:cNvPr>
            <p:cNvSpPr/>
            <p:nvPr/>
          </p:nvSpPr>
          <p:spPr>
            <a:xfrm>
              <a:off x="2398357" y="4352621"/>
              <a:ext cx="682926" cy="11887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cxnSp>
        <p:nvCxnSpPr>
          <p:cNvPr id="44" name="Google Shape;286;g3688578328e_0_4">
            <a:extLst>
              <a:ext uri="{FF2B5EF4-FFF2-40B4-BE49-F238E27FC236}">
                <a16:creationId xmlns:a16="http://schemas.microsoft.com/office/drawing/2014/main" id="{CD1A9564-5AB7-4CA5-7801-41397A5C9BBD}"/>
              </a:ext>
            </a:extLst>
          </p:cNvPr>
          <p:cNvCxnSpPr>
            <a:cxnSpLocks/>
          </p:cNvCxnSpPr>
          <p:nvPr/>
        </p:nvCxnSpPr>
        <p:spPr>
          <a:xfrm>
            <a:off x="9235387" y="1040209"/>
            <a:ext cx="0" cy="4942580"/>
          </a:xfrm>
          <a:prstGeom prst="straightConnector1">
            <a:avLst/>
          </a:prstGeom>
          <a:noFill/>
          <a:ln w="38100" cap="flat" cmpd="sng">
            <a:solidFill>
              <a:srgbClr val="46B05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Google Shape;287;g3688578328e_0_4">
            <a:extLst>
              <a:ext uri="{FF2B5EF4-FFF2-40B4-BE49-F238E27FC236}">
                <a16:creationId xmlns:a16="http://schemas.microsoft.com/office/drawing/2014/main" id="{BCC25CBD-84F4-828E-868B-9CD481C8FBD1}"/>
              </a:ext>
            </a:extLst>
          </p:cNvPr>
          <p:cNvSpPr txBox="1"/>
          <p:nvPr/>
        </p:nvSpPr>
        <p:spPr>
          <a:xfrm>
            <a:off x="5735371" y="1934378"/>
            <a:ext cx="362757" cy="351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s-ES" sz="12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(*)</a:t>
            </a:r>
            <a:endParaRPr sz="12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6" name="Google Shape;288;g3688578328e_0_4">
            <a:extLst>
              <a:ext uri="{FF2B5EF4-FFF2-40B4-BE49-F238E27FC236}">
                <a16:creationId xmlns:a16="http://schemas.microsoft.com/office/drawing/2014/main" id="{B117FA00-2D04-DC3A-2D16-95EB333CABC8}"/>
              </a:ext>
            </a:extLst>
          </p:cNvPr>
          <p:cNvSpPr/>
          <p:nvPr/>
        </p:nvSpPr>
        <p:spPr>
          <a:xfrm>
            <a:off x="10637976" y="1197413"/>
            <a:ext cx="1203300" cy="1196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5875" cap="flat" cmpd="sng">
            <a:solidFill>
              <a:srgbClr val="46B0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s-ES" sz="13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Para (*), se entrenaron modelos de la familia Salamandra</a:t>
            </a:r>
            <a:endParaRPr sz="13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7" name="Google Shape;289;g3688578328e_0_4">
            <a:extLst>
              <a:ext uri="{FF2B5EF4-FFF2-40B4-BE49-F238E27FC236}">
                <a16:creationId xmlns:a16="http://schemas.microsoft.com/office/drawing/2014/main" id="{B810F39E-DF63-E72B-DC17-E328B35FDDEE}"/>
              </a:ext>
            </a:extLst>
          </p:cNvPr>
          <p:cNvSpPr/>
          <p:nvPr/>
        </p:nvSpPr>
        <p:spPr>
          <a:xfrm>
            <a:off x="9456901" y="2522873"/>
            <a:ext cx="2390700" cy="1357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5875" cap="flat" cmpd="sng">
            <a:solidFill>
              <a:srgbClr val="46B0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s-ES" sz="13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Modelo </a:t>
            </a:r>
            <a:r>
              <a:rPr lang="es-ES" sz="1300" b="1" i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Text2SQL</a:t>
            </a:r>
            <a:r>
              <a:rPr lang="es-ES" sz="13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:</a:t>
            </a:r>
            <a:endParaRPr sz="1300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360000" indent="-311150">
              <a:spcBef>
                <a:spcPts val="1000"/>
              </a:spcBef>
              <a:buClr>
                <a:srgbClr val="000000"/>
              </a:buClr>
              <a:buSzPts val="1300"/>
              <a:buFont typeface="Arial"/>
              <a:buChar char="●"/>
            </a:pPr>
            <a:r>
              <a:rPr lang="es-ES" sz="13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Traduce texto en SQL</a:t>
            </a:r>
            <a:endParaRPr sz="13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360000" indent="-311150">
              <a:buClr>
                <a:srgbClr val="000000"/>
              </a:buClr>
              <a:buSzPts val="1300"/>
              <a:buFont typeface="Arial"/>
              <a:buChar char="●"/>
            </a:pPr>
            <a:r>
              <a:rPr lang="es-ES" sz="13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Finetuning con LoRA</a:t>
            </a:r>
            <a:endParaRPr sz="13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360000" indent="-311150">
              <a:buClr>
                <a:srgbClr val="000000"/>
              </a:buClr>
              <a:buSzPts val="1300"/>
              <a:buFont typeface="Arial"/>
              <a:buChar char="●"/>
            </a:pPr>
            <a:r>
              <a:rPr lang="es-ES" sz="13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Dataset generado manualmente</a:t>
            </a:r>
            <a:endParaRPr sz="13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8" name="Google Shape;290;g3688578328e_0_4">
            <a:extLst>
              <a:ext uri="{FF2B5EF4-FFF2-40B4-BE49-F238E27FC236}">
                <a16:creationId xmlns:a16="http://schemas.microsoft.com/office/drawing/2014/main" id="{E615FB20-E5E4-83F8-1BB1-0C144DDDA9A5}"/>
              </a:ext>
            </a:extLst>
          </p:cNvPr>
          <p:cNvSpPr/>
          <p:nvPr/>
        </p:nvSpPr>
        <p:spPr>
          <a:xfrm>
            <a:off x="9455000" y="4036571"/>
            <a:ext cx="2390700" cy="1764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5875" cap="flat" cmpd="sng">
            <a:solidFill>
              <a:srgbClr val="46B0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s-ES" sz="13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Modelo </a:t>
            </a:r>
            <a:r>
              <a:rPr lang="es-ES" sz="1300" b="1" i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Descriptions</a:t>
            </a:r>
            <a:r>
              <a:rPr lang="es-ES" sz="13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:</a:t>
            </a:r>
            <a:endParaRPr sz="1300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360000" indent="-311150">
              <a:spcBef>
                <a:spcPts val="1000"/>
              </a:spcBef>
              <a:buClr>
                <a:srgbClr val="000000"/>
              </a:buClr>
              <a:buSzPts val="1300"/>
              <a:buFont typeface="Arial"/>
              <a:buChar char="●"/>
            </a:pPr>
            <a:r>
              <a:rPr lang="es-ES" sz="13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Modifica descripciones con más información</a:t>
            </a:r>
            <a:endParaRPr sz="13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360000" indent="-311150">
              <a:buClr>
                <a:srgbClr val="000000"/>
              </a:buClr>
              <a:buSzPts val="1300"/>
              <a:buFont typeface="Arial"/>
              <a:buChar char="●"/>
            </a:pPr>
            <a:r>
              <a:rPr lang="es-ES" sz="13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Destilación a través de finetuning con LoRA</a:t>
            </a:r>
            <a:endParaRPr sz="13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360000" indent="-311150">
              <a:buClr>
                <a:srgbClr val="000000"/>
              </a:buClr>
              <a:buSzPts val="1300"/>
              <a:buFont typeface="Arial"/>
              <a:buChar char="●"/>
            </a:pPr>
            <a:r>
              <a:rPr lang="es-ES" sz="13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Dataset generado con few-shot prompting</a:t>
            </a:r>
            <a:endParaRPr sz="13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9" name="Google Shape;291;g3688578328e_0_4">
            <a:extLst>
              <a:ext uri="{FF2B5EF4-FFF2-40B4-BE49-F238E27FC236}">
                <a16:creationId xmlns:a16="http://schemas.microsoft.com/office/drawing/2014/main" id="{E75687ED-282C-E7DD-A9A9-DE3113A16F54}"/>
              </a:ext>
            </a:extLst>
          </p:cNvPr>
          <p:cNvSpPr txBox="1"/>
          <p:nvPr/>
        </p:nvSpPr>
        <p:spPr>
          <a:xfrm>
            <a:off x="5821772" y="3618979"/>
            <a:ext cx="382490" cy="349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s-ES" sz="12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(*)</a:t>
            </a:r>
            <a:endParaRPr sz="12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0" name="Google Shape;292;g3688578328e_0_4">
            <a:extLst>
              <a:ext uri="{FF2B5EF4-FFF2-40B4-BE49-F238E27FC236}">
                <a16:creationId xmlns:a16="http://schemas.microsoft.com/office/drawing/2014/main" id="{50B75B0F-C4CF-8425-E93B-C9FA438CAA3C}"/>
              </a:ext>
            </a:extLst>
          </p:cNvPr>
          <p:cNvGrpSpPr>
            <a:grpSpLocks noChangeAspect="1"/>
          </p:cNvGrpSpPr>
          <p:nvPr/>
        </p:nvGrpSpPr>
        <p:grpSpPr>
          <a:xfrm>
            <a:off x="9365187" y="1210763"/>
            <a:ext cx="1203300" cy="1183350"/>
            <a:chOff x="9600550" y="1210775"/>
            <a:chExt cx="1170000" cy="1170000"/>
          </a:xfrm>
        </p:grpSpPr>
        <p:pic>
          <p:nvPicPr>
            <p:cNvPr id="51" name="Google Shape;293;g3688578328e_0_4">
              <a:extLst>
                <a:ext uri="{FF2B5EF4-FFF2-40B4-BE49-F238E27FC236}">
                  <a16:creationId xmlns:a16="http://schemas.microsoft.com/office/drawing/2014/main" id="{A8B89559-72D9-EC75-CAF7-984A5598433C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/>
            </a:blip>
            <a:srcRect l="25151" r="31490" b="24488"/>
            <a:stretch/>
          </p:blipFill>
          <p:spPr>
            <a:xfrm>
              <a:off x="9658425" y="1279125"/>
              <a:ext cx="1053950" cy="1033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" name="Google Shape;294;g3688578328e_0_4">
              <a:extLst>
                <a:ext uri="{FF2B5EF4-FFF2-40B4-BE49-F238E27FC236}">
                  <a16:creationId xmlns:a16="http://schemas.microsoft.com/office/drawing/2014/main" id="{F38CE2E0-08F3-D989-BA8E-42129C16678B}"/>
                </a:ext>
              </a:extLst>
            </p:cNvPr>
            <p:cNvSpPr/>
            <p:nvPr/>
          </p:nvSpPr>
          <p:spPr>
            <a:xfrm>
              <a:off x="9600550" y="1210775"/>
              <a:ext cx="1170000" cy="1170000"/>
            </a:xfrm>
            <a:prstGeom prst="roundRect">
              <a:avLst>
                <a:gd name="adj" fmla="val 16667"/>
              </a:avLst>
            </a:prstGeom>
            <a:noFill/>
            <a:ln w="1143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cxnSp>
        <p:nvCxnSpPr>
          <p:cNvPr id="53" name="Conector: curvado 52">
            <a:extLst>
              <a:ext uri="{FF2B5EF4-FFF2-40B4-BE49-F238E27FC236}">
                <a16:creationId xmlns:a16="http://schemas.microsoft.com/office/drawing/2014/main" id="{1D3F8A7B-8B47-08EB-DA82-79D12257FF7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47783" y="1942502"/>
            <a:ext cx="1195421" cy="838392"/>
          </a:xfrm>
          <a:prstGeom prst="curvedConnector2">
            <a:avLst/>
          </a:prstGeom>
          <a:noFill/>
          <a:ln w="12700" cap="flat" cmpd="sng" algn="ctr">
            <a:solidFill>
              <a:srgbClr val="46B058"/>
            </a:solidFill>
            <a:prstDash val="solid"/>
            <a:tailEnd type="triangle"/>
          </a:ln>
          <a:effectLst/>
        </p:spPr>
      </p:cxnSp>
      <p:cxnSp>
        <p:nvCxnSpPr>
          <p:cNvPr id="54" name="Conector: curvado 53">
            <a:extLst>
              <a:ext uri="{FF2B5EF4-FFF2-40B4-BE49-F238E27FC236}">
                <a16:creationId xmlns:a16="http://schemas.microsoft.com/office/drawing/2014/main" id="{EDEFB309-A669-6A17-D4E6-1FD638CED75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86904" y="2475208"/>
            <a:ext cx="126000" cy="842400"/>
          </a:xfrm>
          <a:prstGeom prst="curvedConnector2">
            <a:avLst/>
          </a:prstGeom>
          <a:noFill/>
          <a:ln w="12700" cap="flat" cmpd="sng" algn="ctr">
            <a:solidFill>
              <a:srgbClr val="46B058"/>
            </a:solidFill>
            <a:prstDash val="solid"/>
            <a:tailEnd type="triangle"/>
          </a:ln>
          <a:effectLst/>
        </p:spPr>
      </p:cxnSp>
      <p:cxnSp>
        <p:nvCxnSpPr>
          <p:cNvPr id="55" name="Conector: curvado 54">
            <a:extLst>
              <a:ext uri="{FF2B5EF4-FFF2-40B4-BE49-F238E27FC236}">
                <a16:creationId xmlns:a16="http://schemas.microsoft.com/office/drawing/2014/main" id="{4C50524D-B5E3-5721-D31F-6D3D87BFD10F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4542991" y="1763987"/>
            <a:ext cx="722280" cy="1195421"/>
          </a:xfrm>
          <a:prstGeom prst="curvedConnector2">
            <a:avLst/>
          </a:prstGeom>
          <a:noFill/>
          <a:ln w="12700" cap="flat" cmpd="sng" algn="ctr">
            <a:solidFill>
              <a:srgbClr val="46B058"/>
            </a:solidFill>
            <a:prstDash val="solid"/>
            <a:tailEnd type="triangle"/>
          </a:ln>
          <a:effectLst/>
        </p:spPr>
      </p:cxnSp>
      <p:cxnSp>
        <p:nvCxnSpPr>
          <p:cNvPr id="56" name="Conector: curvado 55">
            <a:extLst>
              <a:ext uri="{FF2B5EF4-FFF2-40B4-BE49-F238E27FC236}">
                <a16:creationId xmlns:a16="http://schemas.microsoft.com/office/drawing/2014/main" id="{D554CDC6-3EA3-674A-37C9-369199591E26}"/>
              </a:ext>
            </a:extLst>
          </p:cNvPr>
          <p:cNvCxnSpPr>
            <a:cxnSpLocks/>
          </p:cNvCxnSpPr>
          <p:nvPr/>
        </p:nvCxnSpPr>
        <p:spPr>
          <a:xfrm>
            <a:off x="4559310" y="2846921"/>
            <a:ext cx="661731" cy="172014"/>
          </a:xfrm>
          <a:prstGeom prst="curvedConnector2">
            <a:avLst/>
          </a:prstGeom>
          <a:noFill/>
          <a:ln w="12700" cap="flat" cmpd="sng" algn="ctr">
            <a:solidFill>
              <a:srgbClr val="46B058"/>
            </a:solidFill>
            <a:prstDash val="solid"/>
            <a:tailEnd type="triangle"/>
          </a:ln>
          <a:effectLst/>
        </p:spPr>
      </p:cxnSp>
      <p:cxnSp>
        <p:nvCxnSpPr>
          <p:cNvPr id="57" name="Conector: curvado 56">
            <a:extLst>
              <a:ext uri="{FF2B5EF4-FFF2-40B4-BE49-F238E27FC236}">
                <a16:creationId xmlns:a16="http://schemas.microsoft.com/office/drawing/2014/main" id="{C73D6C79-FFE2-41B0-3876-898E58485119}"/>
              </a:ext>
            </a:extLst>
          </p:cNvPr>
          <p:cNvCxnSpPr>
            <a:cxnSpLocks/>
          </p:cNvCxnSpPr>
          <p:nvPr/>
        </p:nvCxnSpPr>
        <p:spPr>
          <a:xfrm rot="16200000" flipV="1">
            <a:off x="6086426" y="1915346"/>
            <a:ext cx="1141849" cy="681727"/>
          </a:xfrm>
          <a:prstGeom prst="curvedConnector4">
            <a:avLst>
              <a:gd name="adj1" fmla="val 21625"/>
              <a:gd name="adj2" fmla="val 142065"/>
            </a:avLst>
          </a:prstGeom>
          <a:noFill/>
          <a:ln w="12700" cap="flat" cmpd="sng" algn="ctr">
            <a:solidFill>
              <a:srgbClr val="46B058"/>
            </a:solidFill>
            <a:prstDash val="solid"/>
            <a:tailEnd type="triangle"/>
          </a:ln>
          <a:effectLst/>
        </p:spPr>
      </p:cxnSp>
      <p:cxnSp>
        <p:nvCxnSpPr>
          <p:cNvPr id="58" name="Conector: curvado 57">
            <a:extLst>
              <a:ext uri="{FF2B5EF4-FFF2-40B4-BE49-F238E27FC236}">
                <a16:creationId xmlns:a16="http://schemas.microsoft.com/office/drawing/2014/main" id="{0B069896-331B-CAD9-0F6D-DD8EC2FA9800}"/>
              </a:ext>
            </a:extLst>
          </p:cNvPr>
          <p:cNvCxnSpPr>
            <a:cxnSpLocks/>
            <a:stCxn id="27" idx="2"/>
            <a:endCxn id="14" idx="0"/>
          </p:cNvCxnSpPr>
          <p:nvPr/>
        </p:nvCxnSpPr>
        <p:spPr>
          <a:xfrm rot="16200000" flipH="1">
            <a:off x="7828899" y="2183471"/>
            <a:ext cx="688229" cy="987855"/>
          </a:xfrm>
          <a:prstGeom prst="curvedConnector3">
            <a:avLst>
              <a:gd name="adj1" fmla="val 50000"/>
            </a:avLst>
          </a:prstGeom>
          <a:noFill/>
          <a:ln w="12700" cap="flat" cmpd="sng" algn="ctr">
            <a:solidFill>
              <a:srgbClr val="46B058"/>
            </a:solidFill>
            <a:prstDash val="solid"/>
            <a:tailEnd type="triangle"/>
          </a:ln>
          <a:effectLst/>
        </p:spPr>
      </p:cxnSp>
      <p:cxnSp>
        <p:nvCxnSpPr>
          <p:cNvPr id="59" name="Conector: curvado 58">
            <a:extLst>
              <a:ext uri="{FF2B5EF4-FFF2-40B4-BE49-F238E27FC236}">
                <a16:creationId xmlns:a16="http://schemas.microsoft.com/office/drawing/2014/main" id="{72B533FF-4243-FF3E-838B-0CD32C894E95}"/>
              </a:ext>
            </a:extLst>
          </p:cNvPr>
          <p:cNvCxnSpPr>
            <a:cxnSpLocks/>
          </p:cNvCxnSpPr>
          <p:nvPr/>
        </p:nvCxnSpPr>
        <p:spPr>
          <a:xfrm rot="5400000">
            <a:off x="8087102" y="4046338"/>
            <a:ext cx="555306" cy="604373"/>
          </a:xfrm>
          <a:prstGeom prst="curvedConnector3">
            <a:avLst>
              <a:gd name="adj1" fmla="val 50000"/>
            </a:avLst>
          </a:prstGeom>
          <a:noFill/>
          <a:ln w="12700" cap="flat" cmpd="sng" algn="ctr">
            <a:solidFill>
              <a:srgbClr val="46B058"/>
            </a:solidFill>
            <a:prstDash val="solid"/>
            <a:tailEnd type="triangle"/>
          </a:ln>
          <a:effectLst/>
        </p:spPr>
      </p:cxnSp>
      <p:cxnSp>
        <p:nvCxnSpPr>
          <p:cNvPr id="60" name="Conector: curvado 59">
            <a:extLst>
              <a:ext uri="{FF2B5EF4-FFF2-40B4-BE49-F238E27FC236}">
                <a16:creationId xmlns:a16="http://schemas.microsoft.com/office/drawing/2014/main" id="{5BAB6ACC-7508-6E1E-FA5A-A69201BFF20D}"/>
              </a:ext>
            </a:extLst>
          </p:cNvPr>
          <p:cNvCxnSpPr>
            <a:cxnSpLocks/>
          </p:cNvCxnSpPr>
          <p:nvPr/>
        </p:nvCxnSpPr>
        <p:spPr>
          <a:xfrm rot="10800000" flipH="1">
            <a:off x="6322881" y="4253999"/>
            <a:ext cx="681726" cy="972550"/>
          </a:xfrm>
          <a:prstGeom prst="curvedConnector4">
            <a:avLst>
              <a:gd name="adj1" fmla="val -33533"/>
              <a:gd name="adj2" fmla="val 79886"/>
            </a:avLst>
          </a:prstGeom>
          <a:noFill/>
          <a:ln w="12700" cap="flat" cmpd="sng" algn="ctr">
            <a:solidFill>
              <a:srgbClr val="46B058"/>
            </a:solidFill>
            <a:prstDash val="solid"/>
            <a:tailEnd type="triangle"/>
          </a:ln>
          <a:effectLst/>
        </p:spPr>
      </p:cxnSp>
      <p:cxnSp>
        <p:nvCxnSpPr>
          <p:cNvPr id="61" name="Conector: curvado 60">
            <a:extLst>
              <a:ext uri="{FF2B5EF4-FFF2-40B4-BE49-F238E27FC236}">
                <a16:creationId xmlns:a16="http://schemas.microsoft.com/office/drawing/2014/main" id="{25F09790-F9F4-26B0-2E24-A188053659BA}"/>
              </a:ext>
            </a:extLst>
          </p:cNvPr>
          <p:cNvCxnSpPr>
            <a:cxnSpLocks/>
          </p:cNvCxnSpPr>
          <p:nvPr/>
        </p:nvCxnSpPr>
        <p:spPr>
          <a:xfrm rot="5400000">
            <a:off x="4463223" y="4153691"/>
            <a:ext cx="906500" cy="672261"/>
          </a:xfrm>
          <a:prstGeom prst="curvedConnector2">
            <a:avLst/>
          </a:prstGeom>
          <a:noFill/>
          <a:ln w="12700" cap="flat" cmpd="sng" algn="ctr">
            <a:solidFill>
              <a:srgbClr val="46B058"/>
            </a:solidFill>
            <a:prstDash val="solid"/>
            <a:tailEnd type="triangle"/>
          </a:ln>
          <a:effectLst/>
        </p:spPr>
      </p:cxnSp>
      <p:cxnSp>
        <p:nvCxnSpPr>
          <p:cNvPr id="62" name="Conector: curvado 61">
            <a:extLst>
              <a:ext uri="{FF2B5EF4-FFF2-40B4-BE49-F238E27FC236}">
                <a16:creationId xmlns:a16="http://schemas.microsoft.com/office/drawing/2014/main" id="{5B649230-EC61-A87B-F733-FDF488F5D1DD}"/>
              </a:ext>
            </a:extLst>
          </p:cNvPr>
          <p:cNvCxnSpPr>
            <a:cxnSpLocks/>
            <a:stCxn id="42" idx="1"/>
            <a:endCxn id="11" idx="1"/>
          </p:cNvCxnSpPr>
          <p:nvPr/>
        </p:nvCxnSpPr>
        <p:spPr>
          <a:xfrm rot="10800000">
            <a:off x="538248" y="4095137"/>
            <a:ext cx="838393" cy="835200"/>
          </a:xfrm>
          <a:prstGeom prst="curvedConnector2">
            <a:avLst/>
          </a:prstGeom>
          <a:noFill/>
          <a:ln w="12700" cap="flat" cmpd="sng" algn="ctr">
            <a:solidFill>
              <a:srgbClr val="46B058"/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85644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7" grpId="0" animBg="1"/>
      <p:bldP spid="45" grpId="0"/>
      <p:bldP spid="46" grpId="0" animBg="1"/>
      <p:bldP spid="47" grpId="0" animBg="1"/>
      <p:bldP spid="48" grpId="0" animBg="1"/>
      <p:bldP spid="4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B544B-FCC8-5F13-6946-6552EE09E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021DF330-1AD8-BCC5-291C-365C6578F2DE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ángulo: esquinas redondeadas 54">
            <a:extLst>
              <a:ext uri="{FF2B5EF4-FFF2-40B4-BE49-F238E27FC236}">
                <a16:creationId xmlns:a16="http://schemas.microsoft.com/office/drawing/2014/main" id="{982E1137-56C5-11D3-32CB-DEF26C2E0124}"/>
              </a:ext>
            </a:extLst>
          </p:cNvPr>
          <p:cNvSpPr/>
          <p:nvPr/>
        </p:nvSpPr>
        <p:spPr>
          <a:xfrm>
            <a:off x="1024273" y="4972259"/>
            <a:ext cx="3032015" cy="821828"/>
          </a:xfrm>
          <a:prstGeom prst="roundRect">
            <a:avLst/>
          </a:prstGeom>
          <a:solidFill>
            <a:srgbClr val="06BE5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180975" marR="0" lvl="0" indent="-1809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Combina rutas con biodiversidad local</a:t>
            </a:r>
          </a:p>
          <a:p>
            <a:pPr marL="180975" marR="0" lvl="0" indent="-1809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Filtros por zona y grupos taxonómicos</a:t>
            </a:r>
          </a:p>
          <a:p>
            <a:pPr marL="180975" marR="0" lvl="0" indent="-1809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Personalizable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B4F01B3-632F-C440-5E16-F697E4E95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0"/>
            <a:ext cx="12192001" cy="884768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AFD1CA2-24D7-02B1-3F35-20CFB6CA1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6249" y="344076"/>
            <a:ext cx="1872153" cy="230363"/>
          </a:xfrm>
          <a:prstGeom prst="rect">
            <a:avLst/>
          </a:prstGeom>
        </p:spPr>
      </p:pic>
      <p:sp>
        <p:nvSpPr>
          <p:cNvPr id="2" name="Marcador de número de diapositiva 5">
            <a:extLst>
              <a:ext uri="{FF2B5EF4-FFF2-40B4-BE49-F238E27FC236}">
                <a16:creationId xmlns:a16="http://schemas.microsoft.com/office/drawing/2014/main" id="{12864F2E-7B14-DD86-656C-86483E1D1266}"/>
              </a:ext>
            </a:extLst>
          </p:cNvPr>
          <p:cNvSpPr txBox="1">
            <a:spLocks/>
          </p:cNvSpPr>
          <p:nvPr/>
        </p:nvSpPr>
        <p:spPr>
          <a:xfrm>
            <a:off x="11684000" y="6327465"/>
            <a:ext cx="266700" cy="352736"/>
          </a:xfrm>
          <a:prstGeom prst="rect">
            <a:avLst/>
          </a:prstGeom>
        </p:spPr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fld id="{1DC6C377-415A-CC49-BD3A-4175C5AE0561}" type="slidenum">
              <a:rPr lang="es-ES_tradnl" smtClean="0">
                <a:solidFill>
                  <a:prstClr val="black"/>
                </a:solidFill>
                <a:latin typeface="Calibri" panose="020F0502020204030204"/>
              </a:rPr>
              <a:pPr defTabSz="914377"/>
              <a:t>8</a:t>
            </a:fld>
            <a:endParaRPr lang="es-ES_tradnl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CuadroTexto 8">
            <a:extLst>
              <a:ext uri="{FF2B5EF4-FFF2-40B4-BE49-F238E27FC236}">
                <a16:creationId xmlns:a16="http://schemas.microsoft.com/office/drawing/2014/main" id="{A30F7CA9-9A9A-4C84-FF73-6D766DCEE460}"/>
              </a:ext>
            </a:extLst>
          </p:cNvPr>
          <p:cNvSpPr txBox="1"/>
          <p:nvPr/>
        </p:nvSpPr>
        <p:spPr>
          <a:xfrm>
            <a:off x="424868" y="197916"/>
            <a:ext cx="3411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Pro" panose="020B0504020101020102" pitchFamily="34" charset="0"/>
                <a:ea typeface="+mn-ea"/>
                <a:cs typeface="DIN Pro" panose="020B0504020101020102" pitchFamily="34" charset="0"/>
              </a:rPr>
              <a:t>VIABILIDAD DEL NEGOCIO</a:t>
            </a:r>
          </a:p>
        </p:txBody>
      </p:sp>
      <p:sp>
        <p:nvSpPr>
          <p:cNvPr id="4" name="Google Shape;300;g3691f305d5f_1_24">
            <a:extLst>
              <a:ext uri="{FF2B5EF4-FFF2-40B4-BE49-F238E27FC236}">
                <a16:creationId xmlns:a16="http://schemas.microsoft.com/office/drawing/2014/main" id="{B8CDB48A-5D4F-7440-8722-F5956FCDD2BC}"/>
              </a:ext>
            </a:extLst>
          </p:cNvPr>
          <p:cNvSpPr/>
          <p:nvPr/>
        </p:nvSpPr>
        <p:spPr>
          <a:xfrm>
            <a:off x="4421277" y="1035443"/>
            <a:ext cx="3406513" cy="453029"/>
          </a:xfrm>
          <a:prstGeom prst="roundRect">
            <a:avLst>
              <a:gd name="adj" fmla="val 16667"/>
            </a:avLst>
          </a:prstGeom>
          <a:noFill/>
          <a:ln>
            <a:solidFill>
              <a:srgbClr val="46B058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s-ES" sz="17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ESCALABILIDAD</a:t>
            </a:r>
          </a:p>
        </p:txBody>
      </p:sp>
      <p:sp>
        <p:nvSpPr>
          <p:cNvPr id="7" name="Google Shape;302;g3691f305d5f_1_24">
            <a:extLst>
              <a:ext uri="{FF2B5EF4-FFF2-40B4-BE49-F238E27FC236}">
                <a16:creationId xmlns:a16="http://schemas.microsoft.com/office/drawing/2014/main" id="{01D0009B-5499-FF17-6FA2-9F66C85DCA03}"/>
              </a:ext>
            </a:extLst>
          </p:cNvPr>
          <p:cNvSpPr/>
          <p:nvPr/>
        </p:nvSpPr>
        <p:spPr>
          <a:xfrm>
            <a:off x="466642" y="1031553"/>
            <a:ext cx="3605474" cy="4617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46B058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ESTUDIO DE MERCADO</a:t>
            </a:r>
            <a:endParaRPr kumimoji="0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43B06331-F947-5A8F-D6D4-BE41C947E74B}"/>
              </a:ext>
            </a:extLst>
          </p:cNvPr>
          <p:cNvSpPr/>
          <p:nvPr/>
        </p:nvSpPr>
        <p:spPr>
          <a:xfrm>
            <a:off x="4421924" y="1855523"/>
            <a:ext cx="693269" cy="597175"/>
          </a:xfrm>
          <a:prstGeom prst="roundRect">
            <a:avLst/>
          </a:prstGeom>
          <a:solidFill>
            <a:srgbClr val="97C5B5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ES" sz="1400" b="0" i="0" u="none" strike="noStrike" kern="0" cap="none" spc="0" normalizeH="0" baseline="0" noProof="0">
              <a:ln>
                <a:solidFill>
                  <a:srgbClr val="5B9BD5">
                    <a:lumMod val="60000"/>
                    <a:lumOff val="40000"/>
                  </a:srgbClr>
                </a:solidFill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22" name="Picture 2" descr="FastAPI · GitHub">
            <a:extLst>
              <a:ext uri="{FF2B5EF4-FFF2-40B4-BE49-F238E27FC236}">
                <a16:creationId xmlns:a16="http://schemas.microsoft.com/office/drawing/2014/main" id="{1DC49A93-A90D-BED8-E42B-99B7C6F50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124" y="1948515"/>
            <a:ext cx="406393" cy="40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riángulo isósceles 23">
            <a:extLst>
              <a:ext uri="{FF2B5EF4-FFF2-40B4-BE49-F238E27FC236}">
                <a16:creationId xmlns:a16="http://schemas.microsoft.com/office/drawing/2014/main" id="{33F44095-96E4-2542-4C5F-A8076C1F26F8}"/>
              </a:ext>
            </a:extLst>
          </p:cNvPr>
          <p:cNvSpPr/>
          <p:nvPr/>
        </p:nvSpPr>
        <p:spPr>
          <a:xfrm rot="5400000">
            <a:off x="5114477" y="2053415"/>
            <a:ext cx="198024" cy="196592"/>
          </a:xfrm>
          <a:prstGeom prst="triangle">
            <a:avLst/>
          </a:prstGeom>
          <a:solidFill>
            <a:srgbClr val="97C5B5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E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153ACA25-97FC-6A52-07BE-53086795EB35}"/>
              </a:ext>
            </a:extLst>
          </p:cNvPr>
          <p:cNvSpPr/>
          <p:nvPr/>
        </p:nvSpPr>
        <p:spPr>
          <a:xfrm>
            <a:off x="5356323" y="1855721"/>
            <a:ext cx="2471466" cy="616573"/>
          </a:xfrm>
          <a:prstGeom prst="roundRect">
            <a:avLst/>
          </a:prstGeom>
          <a:solidFill>
            <a:srgbClr val="97C5B5">
              <a:alpha val="38039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Framework</a:t>
            </a:r>
          </a:p>
          <a:p>
            <a:pPr lvl="0" algn="ctr">
              <a:buClr>
                <a:srgbClr val="000000"/>
              </a:buClr>
              <a:defRPr/>
            </a:pPr>
            <a:r>
              <a:rPr kumimoji="0" lang="es-E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Flask</a:t>
            </a:r>
            <a:r>
              <a:rPr kumimoji="0" lang="es-E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lang="es-ES" sz="1050" i="1" kern="0" dirty="0">
                <a:solidFill>
                  <a:srgbClr val="000000"/>
                </a:solidFill>
                <a:latin typeface="Arial"/>
                <a:sym typeface="Wingdings" panose="05000000000000000000" pitchFamily="2" charset="2"/>
              </a:rPr>
              <a:t>vs</a:t>
            </a:r>
            <a:r>
              <a:rPr kumimoji="0" lang="es-E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kumimoji="0" lang="es-E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anose="05000000000000000000" pitchFamily="2" charset="2"/>
              </a:rPr>
              <a:t>FastAPI</a:t>
            </a:r>
            <a:endParaRPr kumimoji="0" lang="es-ES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F69B23C3-464D-CD6E-74D8-FBC55C45B555}"/>
              </a:ext>
            </a:extLst>
          </p:cNvPr>
          <p:cNvSpPr/>
          <p:nvPr/>
        </p:nvSpPr>
        <p:spPr>
          <a:xfrm>
            <a:off x="4418782" y="2908424"/>
            <a:ext cx="696411" cy="616573"/>
          </a:xfrm>
          <a:prstGeom prst="roundRect">
            <a:avLst/>
          </a:prstGeom>
          <a:solidFill>
            <a:srgbClr val="5B9BD5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ES" sz="1400" b="0" i="0" u="none" strike="noStrike" kern="0" cap="none" spc="0" normalizeH="0" baseline="0" noProof="0">
              <a:ln>
                <a:solidFill>
                  <a:srgbClr val="5B9BD5">
                    <a:lumMod val="60000"/>
                    <a:lumOff val="40000"/>
                  </a:srgbClr>
                </a:solidFill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7" name="Triángulo isósceles 26">
            <a:extLst>
              <a:ext uri="{FF2B5EF4-FFF2-40B4-BE49-F238E27FC236}">
                <a16:creationId xmlns:a16="http://schemas.microsoft.com/office/drawing/2014/main" id="{65C9E337-6828-7CB3-5671-4AE4C146B8CF}"/>
              </a:ext>
            </a:extLst>
          </p:cNvPr>
          <p:cNvSpPr/>
          <p:nvPr/>
        </p:nvSpPr>
        <p:spPr>
          <a:xfrm rot="5400000">
            <a:off x="5113600" y="3118414"/>
            <a:ext cx="198024" cy="196592"/>
          </a:xfrm>
          <a:prstGeom prst="triangle">
            <a:avLst/>
          </a:prstGeom>
          <a:solidFill>
            <a:srgbClr val="2E75B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E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73DF9325-CA83-56E9-F242-1128A16F98F2}"/>
              </a:ext>
            </a:extLst>
          </p:cNvPr>
          <p:cNvSpPr/>
          <p:nvPr/>
        </p:nvSpPr>
        <p:spPr>
          <a:xfrm>
            <a:off x="5356324" y="2913480"/>
            <a:ext cx="2471466" cy="616573"/>
          </a:xfrm>
          <a:prstGeom prst="roundRect">
            <a:avLst/>
          </a:prstGeom>
          <a:solidFill>
            <a:srgbClr val="5B9BD5">
              <a:lumMod val="75000"/>
              <a:alpha val="38039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Servidor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GCP Cloud Run </a:t>
            </a:r>
            <a:r>
              <a:rPr kumimoji="0" lang="es-ES" sz="105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anose="05000000000000000000" pitchFamily="2" charset="2"/>
              </a:rPr>
              <a:t>vs</a:t>
            </a:r>
            <a:r>
              <a:rPr kumimoji="0" lang="es-E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kumimoji="0" lang="es-E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anose="05000000000000000000" pitchFamily="2" charset="2"/>
              </a:rPr>
              <a:t>Kubernetes</a:t>
            </a:r>
            <a:endParaRPr kumimoji="0" lang="es-ES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4CE10BDD-E17F-E623-3C59-63B3974D3282}"/>
              </a:ext>
            </a:extLst>
          </p:cNvPr>
          <p:cNvSpPr/>
          <p:nvPr/>
        </p:nvSpPr>
        <p:spPr>
          <a:xfrm>
            <a:off x="4420710" y="3936610"/>
            <a:ext cx="701673" cy="613277"/>
          </a:xfrm>
          <a:prstGeom prst="roundRect">
            <a:avLst/>
          </a:prstGeom>
          <a:solidFill>
            <a:srgbClr val="84D8D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ES" sz="1400" b="0" i="0" u="none" strike="noStrike" kern="0" cap="none" spc="0" normalizeH="0" baseline="0" noProof="0">
              <a:ln>
                <a:solidFill>
                  <a:srgbClr val="5B9BD5">
                    <a:lumMod val="60000"/>
                    <a:lumOff val="40000"/>
                  </a:srgbClr>
                </a:solidFill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0" name="Triángulo isósceles 29">
            <a:extLst>
              <a:ext uri="{FF2B5EF4-FFF2-40B4-BE49-F238E27FC236}">
                <a16:creationId xmlns:a16="http://schemas.microsoft.com/office/drawing/2014/main" id="{D9E351F4-0F16-74AE-C472-51627847D56E}"/>
              </a:ext>
            </a:extLst>
          </p:cNvPr>
          <p:cNvSpPr/>
          <p:nvPr/>
        </p:nvSpPr>
        <p:spPr>
          <a:xfrm rot="5400000">
            <a:off x="5121667" y="4150991"/>
            <a:ext cx="198024" cy="196592"/>
          </a:xfrm>
          <a:prstGeom prst="triangle">
            <a:avLst/>
          </a:prstGeom>
          <a:solidFill>
            <a:srgbClr val="84D8D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E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CB6EED97-C8BB-4275-3829-F4C4F7D007F2}"/>
              </a:ext>
            </a:extLst>
          </p:cNvPr>
          <p:cNvSpPr/>
          <p:nvPr/>
        </p:nvSpPr>
        <p:spPr>
          <a:xfrm>
            <a:off x="5352672" y="3936610"/>
            <a:ext cx="2471466" cy="616573"/>
          </a:xfrm>
          <a:prstGeom prst="roundRect">
            <a:avLst/>
          </a:prstGeom>
          <a:solidFill>
            <a:srgbClr val="84D8D6">
              <a:alpha val="38039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LLMs</a:t>
            </a:r>
            <a:endParaRPr kumimoji="0" lang="es-E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Propietarios </a:t>
            </a:r>
            <a:r>
              <a:rPr kumimoji="0" lang="es-ES" sz="1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vs</a:t>
            </a:r>
            <a:r>
              <a:rPr kumimoji="0" lang="es-E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modelos </a:t>
            </a:r>
            <a:r>
              <a:rPr kumimoji="0" lang="es-E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propios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41953E8A-473A-3D52-7ABB-3399E9A0FA2E}"/>
              </a:ext>
            </a:extLst>
          </p:cNvPr>
          <p:cNvSpPr/>
          <p:nvPr/>
        </p:nvSpPr>
        <p:spPr>
          <a:xfrm>
            <a:off x="4421169" y="4944625"/>
            <a:ext cx="701214" cy="621953"/>
          </a:xfrm>
          <a:prstGeom prst="roundRect">
            <a:avLst/>
          </a:prstGeom>
          <a:solidFill>
            <a:srgbClr val="44546A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ES" sz="1400" b="0" i="0" u="none" strike="noStrike" kern="0" cap="none" spc="0" normalizeH="0" baseline="0" noProof="0">
              <a:ln>
                <a:solidFill>
                  <a:srgbClr val="5B9BD5">
                    <a:lumMod val="60000"/>
                    <a:lumOff val="40000"/>
                  </a:srgbClr>
                </a:solidFill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3" name="Triángulo isósceles 32">
            <a:extLst>
              <a:ext uri="{FF2B5EF4-FFF2-40B4-BE49-F238E27FC236}">
                <a16:creationId xmlns:a16="http://schemas.microsoft.com/office/drawing/2014/main" id="{7DD8A21E-C40F-89E5-978D-38300AD542E9}"/>
              </a:ext>
            </a:extLst>
          </p:cNvPr>
          <p:cNvSpPr/>
          <p:nvPr/>
        </p:nvSpPr>
        <p:spPr>
          <a:xfrm rot="5400000">
            <a:off x="5123978" y="5162575"/>
            <a:ext cx="198024" cy="196592"/>
          </a:xfrm>
          <a:prstGeom prst="triangle">
            <a:avLst/>
          </a:prstGeom>
          <a:solidFill>
            <a:srgbClr val="44546A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E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B8075D1D-8CE6-AD9F-BF83-150ABD23F123}"/>
              </a:ext>
            </a:extLst>
          </p:cNvPr>
          <p:cNvSpPr/>
          <p:nvPr/>
        </p:nvSpPr>
        <p:spPr>
          <a:xfrm>
            <a:off x="5352672" y="4950005"/>
            <a:ext cx="2467837" cy="616573"/>
          </a:xfrm>
          <a:prstGeom prst="roundRect">
            <a:avLst/>
          </a:prstGeom>
          <a:solidFill>
            <a:srgbClr val="44546A">
              <a:lumMod val="40000"/>
              <a:lumOff val="60000"/>
              <a:alpha val="38039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Base de datos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Replicación de RDB</a:t>
            </a:r>
          </a:p>
        </p:txBody>
      </p:sp>
      <p:pic>
        <p:nvPicPr>
          <p:cNvPr id="35" name="Picture 4" descr="Kubernetes">
            <a:extLst>
              <a:ext uri="{FF2B5EF4-FFF2-40B4-BE49-F238E27FC236}">
                <a16:creationId xmlns:a16="http://schemas.microsoft.com/office/drawing/2014/main" id="{9C9E7C8C-7241-A9E4-C6E5-B69FC5C43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351" y="3006741"/>
            <a:ext cx="419938" cy="41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Base de datos - Iconos gratis de tecnología">
            <a:extLst>
              <a:ext uri="{FF2B5EF4-FFF2-40B4-BE49-F238E27FC236}">
                <a16:creationId xmlns:a16="http://schemas.microsoft.com/office/drawing/2014/main" id="{9F09589C-1B70-922E-973C-C0967C589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105" y="5029307"/>
            <a:ext cx="452587" cy="45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Google Shape;316;g3691f305d5f_1_24">
            <a:extLst>
              <a:ext uri="{FF2B5EF4-FFF2-40B4-BE49-F238E27FC236}">
                <a16:creationId xmlns:a16="http://schemas.microsoft.com/office/drawing/2014/main" id="{C17105E6-A580-9D83-13B7-56FC3EBCBC65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6642" y="1601321"/>
            <a:ext cx="1267162" cy="343396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216;p5">
            <a:extLst>
              <a:ext uri="{FF2B5EF4-FFF2-40B4-BE49-F238E27FC236}">
                <a16:creationId xmlns:a16="http://schemas.microsoft.com/office/drawing/2014/main" id="{FC8705A8-C440-577A-CBAA-F101217C55B8}"/>
              </a:ext>
            </a:extLst>
          </p:cNvPr>
          <p:cNvSpPr/>
          <p:nvPr/>
        </p:nvSpPr>
        <p:spPr>
          <a:xfrm>
            <a:off x="2390741" y="1995416"/>
            <a:ext cx="1678695" cy="623319"/>
          </a:xfrm>
          <a:prstGeom prst="roundRect">
            <a:avLst>
              <a:gd name="adj" fmla="val 16667"/>
            </a:avLst>
          </a:prstGeom>
          <a:solidFill>
            <a:srgbClr val="ED7D31">
              <a:lumMod val="20000"/>
              <a:lumOff val="80000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Sin itinerarios/rutas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Poco adaptable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4" name="Símbolo &quot;No permitido&quot; 43">
            <a:extLst>
              <a:ext uri="{FF2B5EF4-FFF2-40B4-BE49-F238E27FC236}">
                <a16:creationId xmlns:a16="http://schemas.microsoft.com/office/drawing/2014/main" id="{17641D54-A758-50B0-7D83-6DD10BB49C77}"/>
              </a:ext>
            </a:extLst>
          </p:cNvPr>
          <p:cNvSpPr/>
          <p:nvPr/>
        </p:nvSpPr>
        <p:spPr>
          <a:xfrm>
            <a:off x="2274615" y="1906677"/>
            <a:ext cx="200009" cy="190898"/>
          </a:xfrm>
          <a:prstGeom prst="noSmoking">
            <a:avLst/>
          </a:prstGeom>
          <a:solidFill>
            <a:srgbClr val="ED7D3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E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5" name="Google Shape;216;p5">
            <a:extLst>
              <a:ext uri="{FF2B5EF4-FFF2-40B4-BE49-F238E27FC236}">
                <a16:creationId xmlns:a16="http://schemas.microsoft.com/office/drawing/2014/main" id="{02E378B9-51A4-F7A3-46CC-5E94658CA5CD}"/>
              </a:ext>
            </a:extLst>
          </p:cNvPr>
          <p:cNvSpPr/>
          <p:nvPr/>
        </p:nvSpPr>
        <p:spPr>
          <a:xfrm>
            <a:off x="441208" y="1956097"/>
            <a:ext cx="1678695" cy="662638"/>
          </a:xfrm>
          <a:prstGeom prst="roundRect">
            <a:avLst>
              <a:gd name="adj" fmla="val 16667"/>
            </a:avLst>
          </a:prstGeom>
          <a:solidFill>
            <a:srgbClr val="E2F0D9">
              <a:alpha val="72941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s-ES" sz="12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Base de datos de </a:t>
            </a:r>
            <a:r>
              <a:rPr lang="es-ES" sz="12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especies</a:t>
            </a:r>
            <a:endParaRPr sz="12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6" name="Flecha: a la derecha 45">
            <a:extLst>
              <a:ext uri="{FF2B5EF4-FFF2-40B4-BE49-F238E27FC236}">
                <a16:creationId xmlns:a16="http://schemas.microsoft.com/office/drawing/2014/main" id="{19A871A7-756A-BA94-01DF-9BC6DC171232}"/>
              </a:ext>
            </a:extLst>
          </p:cNvPr>
          <p:cNvSpPr/>
          <p:nvPr/>
        </p:nvSpPr>
        <p:spPr>
          <a:xfrm>
            <a:off x="2131290" y="2209690"/>
            <a:ext cx="257376" cy="190898"/>
          </a:xfrm>
          <a:prstGeom prst="rightArrow">
            <a:avLst/>
          </a:prstGeom>
          <a:solidFill>
            <a:srgbClr val="E7E6E6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E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7" name="Google Shape;216;p5">
            <a:extLst>
              <a:ext uri="{FF2B5EF4-FFF2-40B4-BE49-F238E27FC236}">
                <a16:creationId xmlns:a16="http://schemas.microsoft.com/office/drawing/2014/main" id="{E7E21CB3-6382-A334-BA3B-D129DD271B9A}"/>
              </a:ext>
            </a:extLst>
          </p:cNvPr>
          <p:cNvSpPr/>
          <p:nvPr/>
        </p:nvSpPr>
        <p:spPr>
          <a:xfrm>
            <a:off x="2388239" y="3096558"/>
            <a:ext cx="1678695" cy="623319"/>
          </a:xfrm>
          <a:prstGeom prst="roundRect">
            <a:avLst>
              <a:gd name="adj" fmla="val 16667"/>
            </a:avLst>
          </a:prstGeom>
          <a:solidFill>
            <a:srgbClr val="ED7D31">
              <a:lumMod val="20000"/>
              <a:lumOff val="80000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Sin información sobre biodiversidad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8" name="Símbolo &quot;No permitido&quot; 47">
            <a:extLst>
              <a:ext uri="{FF2B5EF4-FFF2-40B4-BE49-F238E27FC236}">
                <a16:creationId xmlns:a16="http://schemas.microsoft.com/office/drawing/2014/main" id="{6068980F-7B44-6425-25AE-C08FE7D3DC81}"/>
              </a:ext>
            </a:extLst>
          </p:cNvPr>
          <p:cNvSpPr/>
          <p:nvPr/>
        </p:nvSpPr>
        <p:spPr>
          <a:xfrm>
            <a:off x="2279565" y="3007820"/>
            <a:ext cx="200008" cy="190898"/>
          </a:xfrm>
          <a:prstGeom prst="noSmoking">
            <a:avLst/>
          </a:prstGeom>
          <a:solidFill>
            <a:srgbClr val="ED7D3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E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9" name="Google Shape;216;p5">
            <a:extLst>
              <a:ext uri="{FF2B5EF4-FFF2-40B4-BE49-F238E27FC236}">
                <a16:creationId xmlns:a16="http://schemas.microsoft.com/office/drawing/2014/main" id="{11724C4C-90D1-4A5C-BBA7-3547569862B4}"/>
              </a:ext>
            </a:extLst>
          </p:cNvPr>
          <p:cNvSpPr/>
          <p:nvPr/>
        </p:nvSpPr>
        <p:spPr>
          <a:xfrm>
            <a:off x="446156" y="3057240"/>
            <a:ext cx="1678695" cy="662638"/>
          </a:xfrm>
          <a:prstGeom prst="roundRect">
            <a:avLst>
              <a:gd name="adj" fmla="val 16667"/>
            </a:avLst>
          </a:prstGeom>
          <a:solidFill>
            <a:srgbClr val="E2F0D9">
              <a:alpha val="72941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s-ES" sz="12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Guía de </a:t>
            </a:r>
            <a:r>
              <a:rPr lang="es-ES" sz="12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rutas</a:t>
            </a:r>
            <a:r>
              <a:rPr lang="es-ES" sz="12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por ENP</a:t>
            </a:r>
            <a:endParaRPr sz="12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" name="Flecha: a la derecha 49">
            <a:extLst>
              <a:ext uri="{FF2B5EF4-FFF2-40B4-BE49-F238E27FC236}">
                <a16:creationId xmlns:a16="http://schemas.microsoft.com/office/drawing/2014/main" id="{B0E14A2D-A60F-0FE6-B22D-31A7CAC8CA21}"/>
              </a:ext>
            </a:extLst>
          </p:cNvPr>
          <p:cNvSpPr/>
          <p:nvPr/>
        </p:nvSpPr>
        <p:spPr>
          <a:xfrm>
            <a:off x="2132240" y="3325543"/>
            <a:ext cx="257376" cy="190898"/>
          </a:xfrm>
          <a:prstGeom prst="rightArrow">
            <a:avLst/>
          </a:prstGeom>
          <a:solidFill>
            <a:srgbClr val="E7E6E6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E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1" name="Google Shape;216;p5">
            <a:extLst>
              <a:ext uri="{FF2B5EF4-FFF2-40B4-BE49-F238E27FC236}">
                <a16:creationId xmlns:a16="http://schemas.microsoft.com/office/drawing/2014/main" id="{7882D945-D27F-9CC8-82D7-624FDA419268}"/>
              </a:ext>
            </a:extLst>
          </p:cNvPr>
          <p:cNvSpPr/>
          <p:nvPr/>
        </p:nvSpPr>
        <p:spPr>
          <a:xfrm>
            <a:off x="2383291" y="4137803"/>
            <a:ext cx="1678695" cy="623319"/>
          </a:xfrm>
          <a:prstGeom prst="roundRect">
            <a:avLst>
              <a:gd name="adj" fmla="val 16667"/>
            </a:avLst>
          </a:prstGeom>
          <a:solidFill>
            <a:srgbClr val="ED7D31">
              <a:lumMod val="20000"/>
              <a:lumOff val="80000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Sin información sobre biodiversidad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2" name="Símbolo &quot;No permitido&quot; 51">
            <a:extLst>
              <a:ext uri="{FF2B5EF4-FFF2-40B4-BE49-F238E27FC236}">
                <a16:creationId xmlns:a16="http://schemas.microsoft.com/office/drawing/2014/main" id="{63E2D5AD-6B18-40D7-B12E-B25DA57A389A}"/>
              </a:ext>
            </a:extLst>
          </p:cNvPr>
          <p:cNvSpPr/>
          <p:nvPr/>
        </p:nvSpPr>
        <p:spPr>
          <a:xfrm>
            <a:off x="2279565" y="4054576"/>
            <a:ext cx="200007" cy="190898"/>
          </a:xfrm>
          <a:prstGeom prst="noSmoking">
            <a:avLst/>
          </a:prstGeom>
          <a:solidFill>
            <a:srgbClr val="ED7D3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E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3" name="Google Shape;216;p5">
            <a:extLst>
              <a:ext uri="{FF2B5EF4-FFF2-40B4-BE49-F238E27FC236}">
                <a16:creationId xmlns:a16="http://schemas.microsoft.com/office/drawing/2014/main" id="{E15C71E1-BF85-764E-E6D7-23E3756F2E82}"/>
              </a:ext>
            </a:extLst>
          </p:cNvPr>
          <p:cNvSpPr/>
          <p:nvPr/>
        </p:nvSpPr>
        <p:spPr>
          <a:xfrm>
            <a:off x="428056" y="4098252"/>
            <a:ext cx="1678695" cy="662638"/>
          </a:xfrm>
          <a:prstGeom prst="roundRect">
            <a:avLst>
              <a:gd name="adj" fmla="val 16667"/>
            </a:avLst>
          </a:prstGeom>
          <a:solidFill>
            <a:srgbClr val="E2F0D9">
              <a:alpha val="72941"/>
            </a:srgb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s-ES" sz="12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Red social de </a:t>
            </a:r>
            <a:r>
              <a:rPr lang="es-ES" sz="12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rutas </a:t>
            </a:r>
            <a:r>
              <a:rPr lang="es-ES" sz="12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 senderismo</a:t>
            </a:r>
            <a:endParaRPr sz="12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4" name="Flecha: a la derecha 53">
            <a:extLst>
              <a:ext uri="{FF2B5EF4-FFF2-40B4-BE49-F238E27FC236}">
                <a16:creationId xmlns:a16="http://schemas.microsoft.com/office/drawing/2014/main" id="{F220937C-1901-894B-1164-CC506A71C56D}"/>
              </a:ext>
            </a:extLst>
          </p:cNvPr>
          <p:cNvSpPr/>
          <p:nvPr/>
        </p:nvSpPr>
        <p:spPr>
          <a:xfrm>
            <a:off x="2132240" y="4372299"/>
            <a:ext cx="257376" cy="190898"/>
          </a:xfrm>
          <a:prstGeom prst="rightArrow">
            <a:avLst/>
          </a:prstGeom>
          <a:solidFill>
            <a:srgbClr val="E7E6E6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E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56" name="Google Shape;239;g3688578328e_0_4">
            <a:extLst>
              <a:ext uri="{FF2B5EF4-FFF2-40B4-BE49-F238E27FC236}">
                <a16:creationId xmlns:a16="http://schemas.microsoft.com/office/drawing/2014/main" id="{9CC87FB9-69FC-E946-C8E3-F5C8C8FBD694}"/>
              </a:ext>
            </a:extLst>
          </p:cNvPr>
          <p:cNvGrpSpPr>
            <a:grpSpLocks noChangeAspect="1"/>
          </p:cNvGrpSpPr>
          <p:nvPr/>
        </p:nvGrpSpPr>
        <p:grpSpPr>
          <a:xfrm>
            <a:off x="396756" y="4995260"/>
            <a:ext cx="586301" cy="586306"/>
            <a:chOff x="4615950" y="2908030"/>
            <a:chExt cx="599475" cy="617100"/>
          </a:xfrm>
        </p:grpSpPr>
        <p:sp>
          <p:nvSpPr>
            <p:cNvPr id="57" name="Google Shape;240;g3688578328e_0_4">
              <a:extLst>
                <a:ext uri="{FF2B5EF4-FFF2-40B4-BE49-F238E27FC236}">
                  <a16:creationId xmlns:a16="http://schemas.microsoft.com/office/drawing/2014/main" id="{E3BFC3D2-0197-8440-E061-CB451CF48CF4}"/>
                </a:ext>
              </a:extLst>
            </p:cNvPr>
            <p:cNvSpPr/>
            <p:nvPr/>
          </p:nvSpPr>
          <p:spPr>
            <a:xfrm>
              <a:off x="4622904" y="2908030"/>
              <a:ext cx="592500" cy="617100"/>
            </a:xfrm>
            <a:prstGeom prst="roundRect">
              <a:avLst>
                <a:gd name="adj" fmla="val 16667"/>
              </a:avLst>
            </a:prstGeom>
            <a:solidFill>
              <a:srgbClr val="46B058"/>
            </a:solidFill>
            <a:ln w="9525" cap="flat" cmpd="sng">
              <a:solidFill>
                <a:srgbClr val="46B0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>
                <a:buClr>
                  <a:srgbClr val="000000"/>
                </a:buClr>
                <a:buFont typeface="Arial"/>
                <a:buNone/>
              </a:pPr>
              <a:r>
                <a:rPr lang="es-ES" sz="2000" kern="0">
                  <a:solidFill>
                    <a:srgbClr val="FFFFFF"/>
                  </a:solidFill>
                  <a:latin typeface="Arial"/>
                  <a:cs typeface="Arial"/>
                  <a:sym typeface="Arial"/>
                </a:rPr>
                <a:t>  </a:t>
              </a:r>
              <a:endParaRPr sz="2000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58" name="Google Shape;241;g3688578328e_0_4">
              <a:extLst>
                <a:ext uri="{FF2B5EF4-FFF2-40B4-BE49-F238E27FC236}">
                  <a16:creationId xmlns:a16="http://schemas.microsoft.com/office/drawing/2014/main" id="{C124DD2C-1874-65EC-11CA-C990C08E1995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615950" y="2917000"/>
              <a:ext cx="599475" cy="599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Rectángulo: esquinas redondeadas 58">
            <a:extLst>
              <a:ext uri="{FF2B5EF4-FFF2-40B4-BE49-F238E27FC236}">
                <a16:creationId xmlns:a16="http://schemas.microsoft.com/office/drawing/2014/main" id="{05904996-D1BB-2A4A-171E-1E6DA8BAE30A}"/>
              </a:ext>
            </a:extLst>
          </p:cNvPr>
          <p:cNvSpPr/>
          <p:nvPr/>
        </p:nvSpPr>
        <p:spPr>
          <a:xfrm>
            <a:off x="292378" y="5603765"/>
            <a:ext cx="795056" cy="168821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8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BioSenda</a:t>
            </a:r>
            <a:endParaRPr kumimoji="0" lang="es-ES" sz="8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60" name="Picture 6" descr="Un estudio de Apple pone en evidencia las limitaciones de los modelos LLM  que hacen funcionar las inteligencias artificiales actuales | iPhoneros">
            <a:extLst>
              <a:ext uri="{FF2B5EF4-FFF2-40B4-BE49-F238E27FC236}">
                <a16:creationId xmlns:a16="http://schemas.microsoft.com/office/drawing/2014/main" id="{F3B1512C-8CC7-58E3-6F01-5B324CED39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6" t="15492" r="16794" b="16127"/>
          <a:stretch>
            <a:fillRect/>
          </a:stretch>
        </p:blipFill>
        <p:spPr bwMode="auto">
          <a:xfrm>
            <a:off x="4529037" y="3987508"/>
            <a:ext cx="490785" cy="508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2" descr="Wikiloc | Rutas del Mundo">
            <a:extLst>
              <a:ext uri="{FF2B5EF4-FFF2-40B4-BE49-F238E27FC236}">
                <a16:creationId xmlns:a16="http://schemas.microsoft.com/office/drawing/2014/main" id="{D9851E7B-72CA-8E37-A601-FE732C3FC0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34" b="34774"/>
          <a:stretch>
            <a:fillRect/>
          </a:stretch>
        </p:blipFill>
        <p:spPr bwMode="auto">
          <a:xfrm>
            <a:off x="481086" y="3820002"/>
            <a:ext cx="988516" cy="27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14" descr="Aplicación rutas off-line, montaña, niños, bicicleta">
            <a:extLst>
              <a:ext uri="{FF2B5EF4-FFF2-40B4-BE49-F238E27FC236}">
                <a16:creationId xmlns:a16="http://schemas.microsoft.com/office/drawing/2014/main" id="{BF84236F-A98A-612A-2594-DFE59AEC7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98" y="2731973"/>
            <a:ext cx="1296050" cy="31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01;g3691f305d5f_1_24">
            <a:extLst>
              <a:ext uri="{FF2B5EF4-FFF2-40B4-BE49-F238E27FC236}">
                <a16:creationId xmlns:a16="http://schemas.microsoft.com/office/drawing/2014/main" id="{0D6E48D3-AA01-7DC5-3574-6B973B60B048}"/>
              </a:ext>
            </a:extLst>
          </p:cNvPr>
          <p:cNvSpPr/>
          <p:nvPr/>
        </p:nvSpPr>
        <p:spPr>
          <a:xfrm>
            <a:off x="8176952" y="1031553"/>
            <a:ext cx="3605473" cy="4617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46B058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SIGUIENTES PASOS</a:t>
            </a:r>
            <a:endParaRPr kumimoji="0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80D7A80B-7E83-4356-5C33-4BC15332A3EF}"/>
              </a:ext>
            </a:extLst>
          </p:cNvPr>
          <p:cNvSpPr txBox="1"/>
          <p:nvPr/>
        </p:nvSpPr>
        <p:spPr>
          <a:xfrm>
            <a:off x="8410801" y="2010122"/>
            <a:ext cx="1324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s-E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Consolidación</a:t>
            </a:r>
          </a:p>
        </p:txBody>
      </p:sp>
      <p:sp>
        <p:nvSpPr>
          <p:cNvPr id="64" name="Google Shape;145;g36a1a7f90d2_0_306">
            <a:extLst>
              <a:ext uri="{FF2B5EF4-FFF2-40B4-BE49-F238E27FC236}">
                <a16:creationId xmlns:a16="http://schemas.microsoft.com/office/drawing/2014/main" id="{43DA23E3-97ED-B85A-FA38-180E337A2421}"/>
              </a:ext>
            </a:extLst>
          </p:cNvPr>
          <p:cNvSpPr/>
          <p:nvPr/>
        </p:nvSpPr>
        <p:spPr>
          <a:xfrm rot="10800000">
            <a:off x="9720302" y="1764937"/>
            <a:ext cx="209560" cy="768403"/>
          </a:xfrm>
          <a:prstGeom prst="rightBrace">
            <a:avLst>
              <a:gd name="adj1" fmla="val 50000"/>
              <a:gd name="adj2" fmla="val 49219"/>
            </a:avLst>
          </a:prstGeom>
          <a:noFill/>
          <a:ln w="12700" cap="flat" cmpd="sng" algn="ctr">
            <a:solidFill>
              <a:srgbClr val="FFFFFF">
                <a:lumMod val="50000"/>
              </a:srgbClr>
            </a:solidFill>
            <a:prstDash val="solid"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CB50004F-9464-0866-DA4C-B57E95EE8AA3}"/>
              </a:ext>
            </a:extLst>
          </p:cNvPr>
          <p:cNvSpPr txBox="1"/>
          <p:nvPr/>
        </p:nvSpPr>
        <p:spPr>
          <a:xfrm>
            <a:off x="9817720" y="1794676"/>
            <a:ext cx="19558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s-E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Mejorar el código</a:t>
            </a:r>
          </a:p>
          <a:p>
            <a:pPr marL="180975" indent="-180975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s-E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Optimizar versión móvil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785B690D-62C1-EDF8-605E-45E8D0D26303}"/>
              </a:ext>
            </a:extLst>
          </p:cNvPr>
          <p:cNvSpPr txBox="1"/>
          <p:nvPr/>
        </p:nvSpPr>
        <p:spPr>
          <a:xfrm>
            <a:off x="8410801" y="3041373"/>
            <a:ext cx="1324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s-ES" sz="14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Integrabilidad</a:t>
            </a:r>
            <a:endParaRPr lang="es-ES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7" name="Google Shape;145;g36a1a7f90d2_0_306">
            <a:extLst>
              <a:ext uri="{FF2B5EF4-FFF2-40B4-BE49-F238E27FC236}">
                <a16:creationId xmlns:a16="http://schemas.microsoft.com/office/drawing/2014/main" id="{DC6368FE-C88F-CBF4-D228-03D90960F749}"/>
              </a:ext>
            </a:extLst>
          </p:cNvPr>
          <p:cNvSpPr/>
          <p:nvPr/>
        </p:nvSpPr>
        <p:spPr>
          <a:xfrm rot="10800000">
            <a:off x="9720302" y="2796188"/>
            <a:ext cx="209560" cy="768403"/>
          </a:xfrm>
          <a:prstGeom prst="rightBrace">
            <a:avLst>
              <a:gd name="adj1" fmla="val 50000"/>
              <a:gd name="adj2" fmla="val 49219"/>
            </a:avLst>
          </a:prstGeom>
          <a:noFill/>
          <a:ln w="12700" cap="flat" cmpd="sng" algn="ctr">
            <a:solidFill>
              <a:srgbClr val="FFFFFF">
                <a:lumMod val="50000"/>
              </a:srgbClr>
            </a:solidFill>
            <a:prstDash val="solid"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748F6E23-CE2E-E5DF-C468-DF0B875A6311}"/>
              </a:ext>
            </a:extLst>
          </p:cNvPr>
          <p:cNvSpPr txBox="1"/>
          <p:nvPr/>
        </p:nvSpPr>
        <p:spPr>
          <a:xfrm>
            <a:off x="9817720" y="2825927"/>
            <a:ext cx="19558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buFont typeface="Arial" panose="020B0604020202020204" pitchFamily="34" charset="0"/>
              <a:buChar char="•"/>
            </a:lvl1pPr>
          </a:lstStyle>
          <a:p>
            <a:pPr marL="180975" indent="-180975">
              <a:buClr>
                <a:srgbClr val="000000"/>
              </a:buClr>
            </a:pPr>
            <a:r>
              <a:rPr lang="es-E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Definir API </a:t>
            </a:r>
            <a:r>
              <a:rPr lang="es-ES" sz="14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Rest</a:t>
            </a:r>
            <a:endParaRPr lang="es-ES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180975" indent="-180975">
              <a:buClr>
                <a:srgbClr val="000000"/>
              </a:buClr>
            </a:pPr>
            <a:r>
              <a:rPr lang="es-E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Crear componentes integrables para 3ºs</a:t>
            </a: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690283D8-E22F-D526-A5DC-C923F6B2CAC4}"/>
              </a:ext>
            </a:extLst>
          </p:cNvPr>
          <p:cNvSpPr txBox="1"/>
          <p:nvPr/>
        </p:nvSpPr>
        <p:spPr>
          <a:xfrm>
            <a:off x="8400154" y="4072887"/>
            <a:ext cx="1324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s-E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“</a:t>
            </a:r>
            <a:r>
              <a:rPr lang="es-ES" sz="14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Engagement</a:t>
            </a:r>
            <a:r>
              <a:rPr lang="es-E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”</a:t>
            </a:r>
          </a:p>
        </p:txBody>
      </p:sp>
      <p:sp>
        <p:nvSpPr>
          <p:cNvPr id="70" name="Google Shape;145;g36a1a7f90d2_0_306">
            <a:extLst>
              <a:ext uri="{FF2B5EF4-FFF2-40B4-BE49-F238E27FC236}">
                <a16:creationId xmlns:a16="http://schemas.microsoft.com/office/drawing/2014/main" id="{E21E57F3-3851-4C14-1938-3007F5514DED}"/>
              </a:ext>
            </a:extLst>
          </p:cNvPr>
          <p:cNvSpPr/>
          <p:nvPr/>
        </p:nvSpPr>
        <p:spPr>
          <a:xfrm rot="10800000">
            <a:off x="9727271" y="3868466"/>
            <a:ext cx="209560" cy="768403"/>
          </a:xfrm>
          <a:prstGeom prst="rightBrace">
            <a:avLst>
              <a:gd name="adj1" fmla="val 50000"/>
              <a:gd name="adj2" fmla="val 49219"/>
            </a:avLst>
          </a:prstGeom>
          <a:noFill/>
          <a:ln w="12700" cap="flat" cmpd="sng" algn="ctr">
            <a:solidFill>
              <a:srgbClr val="FFFFFF">
                <a:lumMod val="50000"/>
              </a:srgbClr>
            </a:solidFill>
            <a:prstDash val="solid"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7266AD64-1EE3-F4C0-97BF-9DC1942031B8}"/>
              </a:ext>
            </a:extLst>
          </p:cNvPr>
          <p:cNvSpPr txBox="1"/>
          <p:nvPr/>
        </p:nvSpPr>
        <p:spPr>
          <a:xfrm>
            <a:off x="9817719" y="3886795"/>
            <a:ext cx="20282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85750" indent="-285750">
              <a:buFont typeface="Arial" panose="020B0604020202020204" pitchFamily="34" charset="0"/>
              <a:buChar char="•"/>
            </a:lvl1pPr>
          </a:lstStyle>
          <a:p>
            <a:pPr marL="180975" indent="-180975">
              <a:buClr>
                <a:srgbClr val="000000"/>
              </a:buClr>
            </a:pPr>
            <a:r>
              <a:rPr lang="es-E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Desarrollar app</a:t>
            </a:r>
          </a:p>
          <a:p>
            <a:pPr marL="180975" indent="-180975">
              <a:buClr>
                <a:srgbClr val="000000"/>
              </a:buClr>
            </a:pPr>
            <a:r>
              <a:rPr lang="es-E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Potenciar funciones sociales de usuarios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FA75A5D2-3158-7CA8-11A4-5113F96486AC}"/>
              </a:ext>
            </a:extLst>
          </p:cNvPr>
          <p:cNvSpPr txBox="1"/>
          <p:nvPr/>
        </p:nvSpPr>
        <p:spPr>
          <a:xfrm>
            <a:off x="8410801" y="5104407"/>
            <a:ext cx="1324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s-E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Colaboración</a:t>
            </a:r>
          </a:p>
        </p:txBody>
      </p:sp>
      <p:sp>
        <p:nvSpPr>
          <p:cNvPr id="73" name="Google Shape;145;g36a1a7f90d2_0_306">
            <a:extLst>
              <a:ext uri="{FF2B5EF4-FFF2-40B4-BE49-F238E27FC236}">
                <a16:creationId xmlns:a16="http://schemas.microsoft.com/office/drawing/2014/main" id="{BAD60B83-C453-0BEA-88E8-B61824CDA61E}"/>
              </a:ext>
            </a:extLst>
          </p:cNvPr>
          <p:cNvSpPr/>
          <p:nvPr/>
        </p:nvSpPr>
        <p:spPr>
          <a:xfrm rot="10800000">
            <a:off x="9720302" y="4859222"/>
            <a:ext cx="209560" cy="768403"/>
          </a:xfrm>
          <a:prstGeom prst="rightBrace">
            <a:avLst>
              <a:gd name="adj1" fmla="val 50000"/>
              <a:gd name="adj2" fmla="val 49219"/>
            </a:avLst>
          </a:prstGeom>
          <a:noFill/>
          <a:ln w="12700" cap="flat" cmpd="sng" algn="ctr">
            <a:solidFill>
              <a:srgbClr val="FFFFFF">
                <a:lumMod val="50000"/>
              </a:srgbClr>
            </a:solidFill>
            <a:prstDash val="solid"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2142FEE8-2AA9-361A-ECEE-2B527FF2708E}"/>
              </a:ext>
            </a:extLst>
          </p:cNvPr>
          <p:cNvSpPr txBox="1"/>
          <p:nvPr/>
        </p:nvSpPr>
        <p:spPr>
          <a:xfrm>
            <a:off x="9817720" y="4888961"/>
            <a:ext cx="19558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85750" indent="-285750">
              <a:buFont typeface="Arial" panose="020B0604020202020204" pitchFamily="34" charset="0"/>
              <a:buChar char="•"/>
            </a:lvl1pPr>
          </a:lstStyle>
          <a:p>
            <a:pPr marL="180975" indent="-180975">
              <a:buClr>
                <a:srgbClr val="000000"/>
              </a:buClr>
            </a:pPr>
            <a:r>
              <a:rPr lang="es-E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Contactar grupos de turismo</a:t>
            </a:r>
          </a:p>
          <a:p>
            <a:pPr marL="180975" indent="-180975">
              <a:buClr>
                <a:srgbClr val="000000"/>
              </a:buClr>
            </a:pPr>
            <a:r>
              <a:rPr lang="es-E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Generar alianzas</a:t>
            </a:r>
          </a:p>
        </p:txBody>
      </p:sp>
      <p:cxnSp>
        <p:nvCxnSpPr>
          <p:cNvPr id="75" name="Conector recto 74">
            <a:extLst>
              <a:ext uri="{FF2B5EF4-FFF2-40B4-BE49-F238E27FC236}">
                <a16:creationId xmlns:a16="http://schemas.microsoft.com/office/drawing/2014/main" id="{26F9D302-3112-195E-AF6F-4CAA0BE89CB1}"/>
              </a:ext>
            </a:extLst>
          </p:cNvPr>
          <p:cNvCxnSpPr>
            <a:cxnSpLocks/>
          </p:cNvCxnSpPr>
          <p:nvPr/>
        </p:nvCxnSpPr>
        <p:spPr>
          <a:xfrm>
            <a:off x="8307075" y="1764937"/>
            <a:ext cx="0" cy="4021214"/>
          </a:xfrm>
          <a:prstGeom prst="line">
            <a:avLst/>
          </a:prstGeom>
          <a:noFill/>
          <a:ln w="9525" cap="flat" cmpd="sng" algn="ctr">
            <a:solidFill>
              <a:srgbClr val="7F7F7F"/>
            </a:solidFill>
            <a:prstDash val="sysDash"/>
          </a:ln>
          <a:effectLst/>
        </p:spPr>
      </p:cxnSp>
      <p:sp>
        <p:nvSpPr>
          <p:cNvPr id="76" name="Diagrama de flujo: conector 75">
            <a:extLst>
              <a:ext uri="{FF2B5EF4-FFF2-40B4-BE49-F238E27FC236}">
                <a16:creationId xmlns:a16="http://schemas.microsoft.com/office/drawing/2014/main" id="{C3C22D62-D733-C378-B239-DD328D090172}"/>
              </a:ext>
            </a:extLst>
          </p:cNvPr>
          <p:cNvSpPr/>
          <p:nvPr/>
        </p:nvSpPr>
        <p:spPr>
          <a:xfrm>
            <a:off x="8237045" y="2116694"/>
            <a:ext cx="140060" cy="137623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rgbClr val="7F7F7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E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7" name="Diagrama de flujo: conector 76">
            <a:extLst>
              <a:ext uri="{FF2B5EF4-FFF2-40B4-BE49-F238E27FC236}">
                <a16:creationId xmlns:a16="http://schemas.microsoft.com/office/drawing/2014/main" id="{C93091C3-64BC-2D60-217A-1F7B41D22F5F}"/>
              </a:ext>
            </a:extLst>
          </p:cNvPr>
          <p:cNvSpPr/>
          <p:nvPr/>
        </p:nvSpPr>
        <p:spPr>
          <a:xfrm>
            <a:off x="8237045" y="3162359"/>
            <a:ext cx="140060" cy="137623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rgbClr val="7F7F7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E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8" name="Diagrama de flujo: conector 77">
            <a:extLst>
              <a:ext uri="{FF2B5EF4-FFF2-40B4-BE49-F238E27FC236}">
                <a16:creationId xmlns:a16="http://schemas.microsoft.com/office/drawing/2014/main" id="{0F01EB7A-B34C-3714-A0BB-92A039A6FF35}"/>
              </a:ext>
            </a:extLst>
          </p:cNvPr>
          <p:cNvSpPr/>
          <p:nvPr/>
        </p:nvSpPr>
        <p:spPr>
          <a:xfrm>
            <a:off x="8237045" y="4176913"/>
            <a:ext cx="140060" cy="137623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rgbClr val="7F7F7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E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9" name="Diagrama de flujo: conector 78">
            <a:extLst>
              <a:ext uri="{FF2B5EF4-FFF2-40B4-BE49-F238E27FC236}">
                <a16:creationId xmlns:a16="http://schemas.microsoft.com/office/drawing/2014/main" id="{294A05F7-08AA-C6D1-2480-6412D0A2C83E}"/>
              </a:ext>
            </a:extLst>
          </p:cNvPr>
          <p:cNvSpPr/>
          <p:nvPr/>
        </p:nvSpPr>
        <p:spPr>
          <a:xfrm>
            <a:off x="8237045" y="5189481"/>
            <a:ext cx="140060" cy="137623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rgbClr val="7F7F7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E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97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4" grpId="0" animBg="1"/>
      <p:bldP spid="7" grpId="0" animBg="1"/>
      <p:bldP spid="21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9" grpId="0"/>
      <p:bldP spid="6" grpId="0" animBg="1"/>
      <p:bldP spid="63" grpId="0"/>
      <p:bldP spid="64" grpId="0" animBg="1"/>
      <p:bldP spid="65" grpId="0"/>
      <p:bldP spid="66" grpId="0"/>
      <p:bldP spid="67" grpId="0" animBg="1"/>
      <p:bldP spid="68" grpId="0"/>
      <p:bldP spid="69" grpId="0"/>
      <p:bldP spid="70" grpId="0" animBg="1"/>
      <p:bldP spid="71" grpId="0"/>
      <p:bldP spid="72" grpId="0"/>
      <p:bldP spid="73" grpId="0" animBg="1"/>
      <p:bldP spid="74" grpId="0"/>
      <p:bldP spid="76" grpId="0" animBg="1"/>
      <p:bldP spid="77" grpId="0" animBg="1"/>
      <p:bldP spid="78" grpId="0" animBg="1"/>
      <p:bldP spid="7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98377-FDB2-5287-223C-D7379B9FD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E9AB16CA-2975-F1FF-9098-6C35C8C0F846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09BCD02C-F219-B240-F62A-1430CF73A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0"/>
            <a:ext cx="12192001" cy="884768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F9052E2E-A254-9188-96CF-6E821CAB3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6249" y="344076"/>
            <a:ext cx="1872153" cy="230363"/>
          </a:xfrm>
          <a:prstGeom prst="rect">
            <a:avLst/>
          </a:prstGeom>
        </p:spPr>
      </p:pic>
      <p:sp>
        <p:nvSpPr>
          <p:cNvPr id="2" name="Marcador de número de diapositiva 5">
            <a:extLst>
              <a:ext uri="{FF2B5EF4-FFF2-40B4-BE49-F238E27FC236}">
                <a16:creationId xmlns:a16="http://schemas.microsoft.com/office/drawing/2014/main" id="{73A832A5-8C99-9BFE-2E67-98D0BD70258C}"/>
              </a:ext>
            </a:extLst>
          </p:cNvPr>
          <p:cNvSpPr txBox="1">
            <a:spLocks/>
          </p:cNvSpPr>
          <p:nvPr/>
        </p:nvSpPr>
        <p:spPr>
          <a:xfrm>
            <a:off x="11684000" y="6327465"/>
            <a:ext cx="266700" cy="352736"/>
          </a:xfrm>
          <a:prstGeom prst="rect">
            <a:avLst/>
          </a:prstGeom>
        </p:spPr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fld id="{1DC6C377-415A-CC49-BD3A-4175C5AE0561}" type="slidenum">
              <a:rPr lang="es-ES_tradnl" smtClean="0">
                <a:solidFill>
                  <a:prstClr val="black"/>
                </a:solidFill>
                <a:latin typeface="Calibri" panose="020F0502020204030204"/>
              </a:rPr>
              <a:pPr defTabSz="914377"/>
              <a:t>9</a:t>
            </a:fld>
            <a:endParaRPr lang="es-ES_tradnl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CuadroTexto 8">
            <a:extLst>
              <a:ext uri="{FF2B5EF4-FFF2-40B4-BE49-F238E27FC236}">
                <a16:creationId xmlns:a16="http://schemas.microsoft.com/office/drawing/2014/main" id="{99A667DE-42E4-B411-714B-ED9C7A3125D4}"/>
              </a:ext>
            </a:extLst>
          </p:cNvPr>
          <p:cNvSpPr txBox="1"/>
          <p:nvPr/>
        </p:nvSpPr>
        <p:spPr>
          <a:xfrm>
            <a:off x="424868" y="197916"/>
            <a:ext cx="3411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Pro" panose="020B0504020101020102" pitchFamily="34" charset="0"/>
                <a:ea typeface="+mn-ea"/>
                <a:cs typeface="DIN Pro" panose="020B0504020101020102" pitchFamily="34" charset="0"/>
              </a:rPr>
              <a:t>VIABILIDAD DEL NEGOCIO</a:t>
            </a:r>
          </a:p>
        </p:txBody>
      </p:sp>
      <p:sp>
        <p:nvSpPr>
          <p:cNvPr id="4" name="Google Shape;324;g3680c059560_0_48">
            <a:extLst>
              <a:ext uri="{FF2B5EF4-FFF2-40B4-BE49-F238E27FC236}">
                <a16:creationId xmlns:a16="http://schemas.microsoft.com/office/drawing/2014/main" id="{0881550B-F2CE-F3AC-7828-92A4BFA9AA4F}"/>
              </a:ext>
            </a:extLst>
          </p:cNvPr>
          <p:cNvSpPr/>
          <p:nvPr/>
        </p:nvSpPr>
        <p:spPr>
          <a:xfrm>
            <a:off x="306246" y="1454596"/>
            <a:ext cx="3672000" cy="4653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46B0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s-ES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SECTOR PÚBLICO </a:t>
            </a:r>
            <a:endParaRPr sz="16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Google Shape;325;g3680c059560_0_48">
            <a:extLst>
              <a:ext uri="{FF2B5EF4-FFF2-40B4-BE49-F238E27FC236}">
                <a16:creationId xmlns:a16="http://schemas.microsoft.com/office/drawing/2014/main" id="{5852C78D-2986-67D3-7B64-6BEE3B16A00B}"/>
              </a:ext>
            </a:extLst>
          </p:cNvPr>
          <p:cNvSpPr/>
          <p:nvPr/>
        </p:nvSpPr>
        <p:spPr>
          <a:xfrm>
            <a:off x="4260000" y="1456674"/>
            <a:ext cx="3672000" cy="4653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46B0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s-ES" sz="16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SECTOR PRIVADO</a:t>
            </a:r>
            <a:endParaRPr sz="16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Google Shape;326;g3680c059560_0_48">
            <a:extLst>
              <a:ext uri="{FF2B5EF4-FFF2-40B4-BE49-F238E27FC236}">
                <a16:creationId xmlns:a16="http://schemas.microsoft.com/office/drawing/2014/main" id="{B3640A23-62E5-F7E6-814F-B670DAC24487}"/>
              </a:ext>
            </a:extLst>
          </p:cNvPr>
          <p:cNvSpPr/>
          <p:nvPr/>
        </p:nvSpPr>
        <p:spPr>
          <a:xfrm>
            <a:off x="4572631" y="932556"/>
            <a:ext cx="3046737" cy="3773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BENEFICIARIOS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Google Shape;327;g3680c059560_0_48">
            <a:extLst>
              <a:ext uri="{FF2B5EF4-FFF2-40B4-BE49-F238E27FC236}">
                <a16:creationId xmlns:a16="http://schemas.microsoft.com/office/drawing/2014/main" id="{FC350A73-70CB-FBBE-5604-490F16A88D68}"/>
              </a:ext>
            </a:extLst>
          </p:cNvPr>
          <p:cNvSpPr/>
          <p:nvPr/>
        </p:nvSpPr>
        <p:spPr>
          <a:xfrm>
            <a:off x="289796" y="2048061"/>
            <a:ext cx="3672000" cy="2158181"/>
          </a:xfrm>
          <a:prstGeom prst="roundRect">
            <a:avLst>
              <a:gd name="adj" fmla="val 9134"/>
            </a:avLst>
          </a:prstGeom>
          <a:noFill/>
          <a:ln w="12700" cap="flat" cmpd="sng">
            <a:solidFill>
              <a:srgbClr val="46B0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311150">
              <a:spcAft>
                <a:spcPts val="80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s-ES" sz="13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Gestores / Centros de interpretación / Oficinas de turismo de ENP</a:t>
            </a:r>
            <a:endParaRPr sz="13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200" indent="-311150">
              <a:spcAft>
                <a:spcPts val="80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s-ES" sz="13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Ayuntamientos / administración local</a:t>
            </a:r>
            <a:endParaRPr sz="13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200" indent="-311150">
              <a:spcAft>
                <a:spcPts val="80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s-ES" sz="13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Consejerías / departamentos de medio ambiente</a:t>
            </a:r>
            <a:endParaRPr sz="13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200" indent="-311150">
              <a:buClr>
                <a:srgbClr val="000000"/>
              </a:buClr>
              <a:buSzPts val="1300"/>
              <a:buFont typeface="Arial"/>
              <a:buChar char="●"/>
            </a:pPr>
            <a:r>
              <a:rPr lang="es-ES" sz="13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Confederaciones hidrográficas o entidades gestoras de cuencas</a:t>
            </a:r>
            <a:endParaRPr sz="13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" name="Google Shape;328;g3680c059560_0_48">
            <a:extLst>
              <a:ext uri="{FF2B5EF4-FFF2-40B4-BE49-F238E27FC236}">
                <a16:creationId xmlns:a16="http://schemas.microsoft.com/office/drawing/2014/main" id="{688FA2EB-6982-B09D-DD7B-55E6CCD28014}"/>
              </a:ext>
            </a:extLst>
          </p:cNvPr>
          <p:cNvSpPr/>
          <p:nvPr/>
        </p:nvSpPr>
        <p:spPr>
          <a:xfrm>
            <a:off x="4260000" y="2048061"/>
            <a:ext cx="3672000" cy="3089998"/>
          </a:xfrm>
          <a:prstGeom prst="roundRect">
            <a:avLst>
              <a:gd name="adj" fmla="val 9134"/>
            </a:avLst>
          </a:prstGeom>
          <a:noFill/>
          <a:ln w="12700" cap="flat" cmpd="sng">
            <a:solidFill>
              <a:srgbClr val="46B0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311150">
              <a:spcAft>
                <a:spcPts val="80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s-ES" sz="13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Agencias de viajes /  alojamientos </a:t>
            </a:r>
            <a:endParaRPr sz="13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200" indent="-311150">
              <a:spcAft>
                <a:spcPts val="80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s-ES" sz="13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Empresas colaboradoras de ENP / organizadoras de actividades de ecoturismo</a:t>
            </a:r>
            <a:endParaRPr sz="13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200" indent="-311150">
              <a:spcAft>
                <a:spcPts val="80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s-ES" sz="13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Asociaciones y clubes</a:t>
            </a:r>
            <a:endParaRPr sz="13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200" indent="-311150">
              <a:spcAft>
                <a:spcPts val="80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s-ES" sz="13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Plataformas de reservas o experiencias turísticas </a:t>
            </a:r>
            <a:endParaRPr sz="13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200" indent="-311150">
              <a:spcAft>
                <a:spcPts val="80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s-ES" sz="13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Apps de senderismo, cicloturismo y navegación </a:t>
            </a:r>
            <a:endParaRPr sz="13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200" indent="-311150">
              <a:buClr>
                <a:srgbClr val="000000"/>
              </a:buClr>
              <a:buSzPts val="1300"/>
              <a:buFont typeface="Arial"/>
              <a:buChar char="●"/>
            </a:pPr>
            <a:r>
              <a:rPr lang="es-ES" sz="13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Editoriales o startups de turismo activo y mapas digitales</a:t>
            </a:r>
            <a:endParaRPr sz="13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" name="Google Shape;329;g3680c059560_0_48">
            <a:extLst>
              <a:ext uri="{FF2B5EF4-FFF2-40B4-BE49-F238E27FC236}">
                <a16:creationId xmlns:a16="http://schemas.microsoft.com/office/drawing/2014/main" id="{E33BE2DB-B039-EE35-5ABF-DD3CDF208E7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2503" y="3593060"/>
            <a:ext cx="504727" cy="43303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330;g3680c059560_0_48">
            <a:extLst>
              <a:ext uri="{FF2B5EF4-FFF2-40B4-BE49-F238E27FC236}">
                <a16:creationId xmlns:a16="http://schemas.microsoft.com/office/drawing/2014/main" id="{3205249D-B11D-5F21-CDBE-DE3CA343BE80}"/>
              </a:ext>
            </a:extLst>
          </p:cNvPr>
          <p:cNvSpPr/>
          <p:nvPr/>
        </p:nvSpPr>
        <p:spPr>
          <a:xfrm>
            <a:off x="8213754" y="1461675"/>
            <a:ext cx="3672000" cy="4644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46B0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s-ES" sz="16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SECTOR SOCIAL </a:t>
            </a:r>
            <a:endParaRPr sz="16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331;g3680c059560_0_48">
            <a:extLst>
              <a:ext uri="{FF2B5EF4-FFF2-40B4-BE49-F238E27FC236}">
                <a16:creationId xmlns:a16="http://schemas.microsoft.com/office/drawing/2014/main" id="{7F0F084E-CFA2-6701-E8C3-4EDA7FE0E506}"/>
              </a:ext>
            </a:extLst>
          </p:cNvPr>
          <p:cNvSpPr/>
          <p:nvPr/>
        </p:nvSpPr>
        <p:spPr>
          <a:xfrm>
            <a:off x="8223613" y="2048911"/>
            <a:ext cx="3672000" cy="2039695"/>
          </a:xfrm>
          <a:prstGeom prst="roundRect">
            <a:avLst>
              <a:gd name="adj" fmla="val 9134"/>
            </a:avLst>
          </a:prstGeom>
          <a:noFill/>
          <a:ln w="12700" cap="flat" cmpd="sng">
            <a:solidFill>
              <a:srgbClr val="46B0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311150">
              <a:lnSpc>
                <a:spcPct val="115000"/>
              </a:lnSpc>
              <a:spcAft>
                <a:spcPts val="80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s-ES" sz="13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Público general</a:t>
            </a:r>
            <a:endParaRPr sz="13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200" indent="-311150">
              <a:lnSpc>
                <a:spcPct val="115000"/>
              </a:lnSpc>
              <a:spcAft>
                <a:spcPts val="80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s-ES" sz="13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Investigadores / naturalistas</a:t>
            </a:r>
            <a:endParaRPr sz="13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200" indent="-311150">
              <a:lnSpc>
                <a:spcPct val="115000"/>
              </a:lnSpc>
              <a:spcAft>
                <a:spcPts val="80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s-ES" sz="13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Ciencia Ciudadana (monitorización) </a:t>
            </a:r>
            <a:endParaRPr sz="13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200" indent="-311150">
              <a:lnSpc>
                <a:spcPct val="115000"/>
              </a:lnSpc>
              <a:spcAft>
                <a:spcPts val="80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s-ES" sz="13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Centros académicos </a:t>
            </a:r>
            <a:endParaRPr sz="13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200" indent="-311150">
              <a:buClr>
                <a:srgbClr val="000000"/>
              </a:buClr>
              <a:buSzPts val="1300"/>
              <a:buFont typeface="Arial"/>
              <a:buChar char="●"/>
            </a:pPr>
            <a:r>
              <a:rPr lang="es-ES" sz="13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Programas de educación ambiental / divulgación</a:t>
            </a:r>
            <a:endParaRPr sz="13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3" name="Google Shape;332;g3680c059560_0_48" descr="an illustration of a building with columns and a roof (proporcionado por Tenor)">
            <a:extLst>
              <a:ext uri="{FF2B5EF4-FFF2-40B4-BE49-F238E27FC236}">
                <a16:creationId xmlns:a16="http://schemas.microsoft.com/office/drawing/2014/main" id="{F2803082-003C-3B99-A5AB-FB33DDC762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4146" y="1488215"/>
            <a:ext cx="371550" cy="3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333;g3680c059560_0_48">
            <a:extLst>
              <a:ext uri="{FF2B5EF4-FFF2-40B4-BE49-F238E27FC236}">
                <a16:creationId xmlns:a16="http://schemas.microsoft.com/office/drawing/2014/main" id="{8DD26D5C-24EC-FEDA-9264-DB68BBB608E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15410" t="11651" r="19595" b="12493"/>
          <a:stretch/>
        </p:blipFill>
        <p:spPr>
          <a:xfrm>
            <a:off x="4694046" y="1481724"/>
            <a:ext cx="425400" cy="415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" name="Google Shape;334;g3680c059560_0_48">
            <a:extLst>
              <a:ext uri="{FF2B5EF4-FFF2-40B4-BE49-F238E27FC236}">
                <a16:creationId xmlns:a16="http://schemas.microsoft.com/office/drawing/2014/main" id="{B21176D8-FE1E-5F65-ACBF-E911117CD02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61971" y="1508100"/>
            <a:ext cx="371549" cy="37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337;g3680c059560_0_48">
            <a:extLst>
              <a:ext uri="{FF2B5EF4-FFF2-40B4-BE49-F238E27FC236}">
                <a16:creationId xmlns:a16="http://schemas.microsoft.com/office/drawing/2014/main" id="{5DCE5F17-C4B6-AB1A-C1C0-FD73EF5C6F3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5262" t="10817" r="2093"/>
          <a:stretch/>
        </p:blipFill>
        <p:spPr>
          <a:xfrm>
            <a:off x="8525470" y="4206242"/>
            <a:ext cx="3068286" cy="188828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339;g3680c059560_0_48">
            <a:extLst>
              <a:ext uri="{FF2B5EF4-FFF2-40B4-BE49-F238E27FC236}">
                <a16:creationId xmlns:a16="http://schemas.microsoft.com/office/drawing/2014/main" id="{954DF41D-A39B-AD10-97DC-9B0F9E0E4E57}"/>
              </a:ext>
            </a:extLst>
          </p:cNvPr>
          <p:cNvSpPr txBox="1"/>
          <p:nvPr/>
        </p:nvSpPr>
        <p:spPr>
          <a:xfrm>
            <a:off x="2496958" y="5624283"/>
            <a:ext cx="1542092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>
              <a:buClr>
                <a:srgbClr val="000000"/>
              </a:buClr>
              <a:buFont typeface="Arial"/>
              <a:buNone/>
            </a:pPr>
            <a:r>
              <a:rPr lang="es-ES" sz="500" i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Datos del Club de Ecoturismo de España 2019</a:t>
            </a:r>
            <a:endParaRPr sz="500" i="1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8" name="Google Shape;419;g3680c059560_0_94">
            <a:extLst>
              <a:ext uri="{FF2B5EF4-FFF2-40B4-BE49-F238E27FC236}">
                <a16:creationId xmlns:a16="http://schemas.microsoft.com/office/drawing/2014/main" id="{535649F9-71CF-8EE9-2E54-4AD60E5EBE73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2465" t="58312" r="1356"/>
          <a:stretch>
            <a:fillRect/>
          </a:stretch>
        </p:blipFill>
        <p:spPr>
          <a:xfrm>
            <a:off x="299138" y="4668222"/>
            <a:ext cx="3653315" cy="95709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6B4BA24A-63EE-7208-CACA-4B3D52FECE96}"/>
              </a:ext>
            </a:extLst>
          </p:cNvPr>
          <p:cNvSpPr txBox="1"/>
          <p:nvPr/>
        </p:nvSpPr>
        <p:spPr>
          <a:xfrm>
            <a:off x="248854" y="4336954"/>
            <a:ext cx="37867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s-ES" sz="1050" b="1" kern="0" dirty="0">
                <a:solidFill>
                  <a:srgbClr val="46B058"/>
                </a:solidFill>
                <a:latin typeface="Arial"/>
                <a:cs typeface="Arial"/>
                <a:sym typeface="Arial"/>
              </a:rPr>
              <a:t>Repercusión socioeconómica del ecoturismo en España</a:t>
            </a:r>
          </a:p>
        </p:txBody>
      </p:sp>
    </p:spTree>
    <p:extLst>
      <p:ext uri="{BB962C8B-B14F-4D97-AF65-F5344CB8AC3E}">
        <p14:creationId xmlns:p14="http://schemas.microsoft.com/office/powerpoint/2010/main" val="27932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9" grpId="0" animBg="1"/>
      <p:bldP spid="11" grpId="0" animBg="1"/>
      <p:bldP spid="12" grpId="0" animBg="1"/>
      <p:bldP spid="17" grpId="0"/>
      <p:bldP spid="19" grpId="0"/>
    </p:bld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F70FE413A4C0A469B6FDD73345F14D7" ma:contentTypeVersion="13" ma:contentTypeDescription="Crear nuevo documento." ma:contentTypeScope="" ma:versionID="f77a9e91b4cefc533d4631cdc287c689">
  <xsd:schema xmlns:xsd="http://www.w3.org/2001/XMLSchema" xmlns:xs="http://www.w3.org/2001/XMLSchema" xmlns:p="http://schemas.microsoft.com/office/2006/metadata/properties" xmlns:ns2="b5960713-6905-4abf-aa60-45894f93ba49" targetNamespace="http://schemas.microsoft.com/office/2006/metadata/properties" ma:root="true" ma:fieldsID="1642a48280eff1bce25582ccbbe14508" ns2:_="">
    <xsd:import namespace="b5960713-6905-4abf-aa60-45894f93ba4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2:MediaServiceOCR" minOccurs="0"/>
                <xsd:element ref="ns2:MediaServiceLocation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960713-6905-4abf-aa60-45894f93ba4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Etiquetas de imagen" ma:readOnly="false" ma:fieldId="{5cf76f15-5ced-4ddc-b409-7134ff3c332f}" ma:taxonomyMulti="true" ma:sspId="dea7e4b4-080f-4af5-898c-d5b6bd791ef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BillingMetadata" ma:index="20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5960713-6905-4abf-aa60-45894f93ba49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729506F-2E10-419A-9BA1-0FC9264C4D1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5960713-6905-4abf-aa60-45894f93ba4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2D9CC7A-30BE-444B-91C5-BE01B0067CA7}">
  <ds:schemaRefs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2006/metadata/properties"/>
    <ds:schemaRef ds:uri="b5960713-6905-4abf-aa60-45894f93ba49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BB3E53E-0603-4C78-B2E5-6EB5E819108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3680</TotalTime>
  <Words>759</Words>
  <Application>Microsoft Office PowerPoint</Application>
  <PresentationFormat>Panorámica</PresentationFormat>
  <Paragraphs>195</Paragraphs>
  <Slides>10</Slides>
  <Notes>10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Aptos</vt:lpstr>
      <vt:lpstr>Arial</vt:lpstr>
      <vt:lpstr>Calibri</vt:lpstr>
      <vt:lpstr>DIN Pro</vt:lpstr>
      <vt:lpstr>Verdana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Díaz Madero, Ana</dc:creator>
  <cp:lastModifiedBy>Alberto Alberto</cp:lastModifiedBy>
  <cp:revision>26</cp:revision>
  <dcterms:created xsi:type="dcterms:W3CDTF">2025-02-10T14:56:02Z</dcterms:created>
  <dcterms:modified xsi:type="dcterms:W3CDTF">2025-06-24T17:56:07Z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0x0101005F70FE413A4C0A469B6FDD73345F14D7</vt:lpwstr>
  </property>
  <property fmtid="{D5CDD505-2E9C-101B-9397-08002B2CF9AE}" pid="3" name="MediaServiceImageTags">
    <vt:lpwstr/>
  </property>
</Properties>
</file>